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0" r:id="rId4"/>
    <p:sldId id="281" r:id="rId5"/>
    <p:sldId id="282" r:id="rId6"/>
    <p:sldId id="283" r:id="rId7"/>
    <p:sldId id="284" r:id="rId8"/>
    <p:sldId id="285" r:id="rId9"/>
    <p:sldId id="286" r:id="rId10"/>
    <p:sldId id="287" r:id="rId11"/>
    <p:sldId id="288" r:id="rId12"/>
  </p:sldIdLst>
  <p:sldSz cx="10688638" cy="756285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27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A1E4"/>
    <a:srgbClr val="910A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94" autoAdjust="0"/>
    <p:restoredTop sz="94660"/>
  </p:normalViewPr>
  <p:slideViewPr>
    <p:cSldViewPr snapToGrid="0" showGuides="1">
      <p:cViewPr>
        <p:scale>
          <a:sx n="100" d="100"/>
          <a:sy n="100" d="100"/>
        </p:scale>
        <p:origin x="-1768" y="-464"/>
      </p:cViewPr>
      <p:guideLst>
        <p:guide orient="horz" pos="2382"/>
        <p:guide orient="horz" pos="2982"/>
        <p:guide pos="33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0072C51-D511-431A-A2B9-2418B52C15D2}"/>
              </a:ext>
            </a:extLst>
          </p:cNvPr>
          <p:cNvSpPr>
            <a:spLocks noGrp="1"/>
          </p:cNvSpPr>
          <p:nvPr>
            <p:ph type="ctrTitle"/>
          </p:nvPr>
        </p:nvSpPr>
        <p:spPr>
          <a:xfrm>
            <a:off x="1336080" y="1237717"/>
            <a:ext cx="8016479" cy="2632992"/>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xmlns="" id="{E7FC08AE-6B6A-407F-8B87-E9CED347A16E}"/>
              </a:ext>
            </a:extLst>
          </p:cNvPr>
          <p:cNvSpPr>
            <a:spLocks noGrp="1"/>
          </p:cNvSpPr>
          <p:nvPr>
            <p:ph type="subTitle" idx="1"/>
          </p:nvPr>
        </p:nvSpPr>
        <p:spPr>
          <a:xfrm>
            <a:off x="1336080" y="3972247"/>
            <a:ext cx="8016479" cy="182593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xmlns="" id="{C74D025E-8D87-46D3-B9B9-28E40EC29ADD}"/>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5" name="Espaço Reservado para Rodapé 4">
            <a:extLst>
              <a:ext uri="{FF2B5EF4-FFF2-40B4-BE49-F238E27FC236}">
                <a16:creationId xmlns:a16="http://schemas.microsoft.com/office/drawing/2014/main" xmlns="" id="{79BAB73B-890C-46A4-818E-1D2034239AC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26FBC8FC-2966-414A-9C4B-7D2C3DCB7A7D}"/>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2193577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CEC1F23-C05E-4144-93C0-8707D7FB5D5E}"/>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xmlns="" id="{AF86D32B-3A67-4405-AFC6-6B299AC09B99}"/>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xmlns="" id="{6531ED7F-BFDC-4219-AA67-D61BC0B58A9C}"/>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5" name="Espaço Reservado para Rodapé 4">
            <a:extLst>
              <a:ext uri="{FF2B5EF4-FFF2-40B4-BE49-F238E27FC236}">
                <a16:creationId xmlns:a16="http://schemas.microsoft.com/office/drawing/2014/main" xmlns="" id="{9E0FF7F1-2558-425A-846D-914A40D2129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2496B746-95BA-43A6-A01D-5F5858905E8B}"/>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3405878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xmlns="" id="{8E9AA8A2-4060-454C-AB50-329DF8DE8A7F}"/>
              </a:ext>
            </a:extLst>
          </p:cNvPr>
          <p:cNvSpPr>
            <a:spLocks noGrp="1"/>
          </p:cNvSpPr>
          <p:nvPr>
            <p:ph type="title" orient="vert"/>
          </p:nvPr>
        </p:nvSpPr>
        <p:spPr>
          <a:xfrm>
            <a:off x="7649056" y="402652"/>
            <a:ext cx="2304738" cy="6409166"/>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xmlns="" id="{EDB0D584-4D36-4EC4-ACEB-C1B3F8567C19}"/>
              </a:ext>
            </a:extLst>
          </p:cNvPr>
          <p:cNvSpPr>
            <a:spLocks noGrp="1"/>
          </p:cNvSpPr>
          <p:nvPr>
            <p:ph type="body" orient="vert" idx="1"/>
          </p:nvPr>
        </p:nvSpPr>
        <p:spPr>
          <a:xfrm>
            <a:off x="734844" y="402652"/>
            <a:ext cx="6780605" cy="6409166"/>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xmlns="" id="{A2CFA24D-FE9A-42AC-915B-757139012FFA}"/>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5" name="Espaço Reservado para Rodapé 4">
            <a:extLst>
              <a:ext uri="{FF2B5EF4-FFF2-40B4-BE49-F238E27FC236}">
                <a16:creationId xmlns:a16="http://schemas.microsoft.com/office/drawing/2014/main" xmlns="" id="{1FE0F32B-CBED-415E-B7A0-A51D44A30F4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0AF13128-98D6-4D9B-8F06-97C8EFA87F88}"/>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3514066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BF75E82-EB6E-4EFC-B747-BFE34F83B864}"/>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xmlns="" id="{522EB16C-88C1-4C78-98CD-00C29A5440FC}"/>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xmlns="" id="{8E895DFD-5522-4C8F-A412-02CC5EEBCB87}"/>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5" name="Espaço Reservado para Rodapé 4">
            <a:extLst>
              <a:ext uri="{FF2B5EF4-FFF2-40B4-BE49-F238E27FC236}">
                <a16:creationId xmlns:a16="http://schemas.microsoft.com/office/drawing/2014/main" xmlns="" id="{75E133A8-67D1-4E40-AA60-A8A905E8346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E9D50198-1A4D-4DF7-B252-4BD1F1A60F76}"/>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752831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0A1E227-023F-4DAD-9764-DB10A9780AB1}"/>
              </a:ext>
            </a:extLst>
          </p:cNvPr>
          <p:cNvSpPr>
            <a:spLocks noGrp="1"/>
          </p:cNvSpPr>
          <p:nvPr>
            <p:ph type="title"/>
          </p:nvPr>
        </p:nvSpPr>
        <p:spPr>
          <a:xfrm>
            <a:off x="729277" y="1885462"/>
            <a:ext cx="9218950" cy="3145935"/>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xmlns="" id="{4DF0AEE9-C902-4326-B1E5-86DAA61AAEF8}"/>
              </a:ext>
            </a:extLst>
          </p:cNvPr>
          <p:cNvSpPr>
            <a:spLocks noGrp="1"/>
          </p:cNvSpPr>
          <p:nvPr>
            <p:ph type="body" idx="1"/>
          </p:nvPr>
        </p:nvSpPr>
        <p:spPr>
          <a:xfrm>
            <a:off x="729277" y="5061158"/>
            <a:ext cx="9218950" cy="1654373"/>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xmlns="" id="{1FFFE0BA-5F1C-4837-8B3D-520C0F1B0A0E}"/>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5" name="Espaço Reservado para Rodapé 4">
            <a:extLst>
              <a:ext uri="{FF2B5EF4-FFF2-40B4-BE49-F238E27FC236}">
                <a16:creationId xmlns:a16="http://schemas.microsoft.com/office/drawing/2014/main" xmlns="" id="{52B45598-89FC-4609-9A91-4E870679D7A8}"/>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4C73A7CC-270B-4B58-97FD-3CD7138440A3}"/>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1117100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46E4B17-FF68-48E4-BBAF-961351661266}"/>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xmlns="" id="{634AE264-5A88-41F8-95E6-C5458653D449}"/>
              </a:ext>
            </a:extLst>
          </p:cNvPr>
          <p:cNvSpPr>
            <a:spLocks noGrp="1"/>
          </p:cNvSpPr>
          <p:nvPr>
            <p:ph sz="half" idx="1"/>
          </p:nvPr>
        </p:nvSpPr>
        <p:spPr>
          <a:xfrm>
            <a:off x="734844" y="2013259"/>
            <a:ext cx="4542671" cy="4798559"/>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xmlns="" id="{62F50AE7-0047-4285-8D88-F8C3AF400F58}"/>
              </a:ext>
            </a:extLst>
          </p:cNvPr>
          <p:cNvSpPr>
            <a:spLocks noGrp="1"/>
          </p:cNvSpPr>
          <p:nvPr>
            <p:ph sz="half" idx="2"/>
          </p:nvPr>
        </p:nvSpPr>
        <p:spPr>
          <a:xfrm>
            <a:off x="5411123" y="2013259"/>
            <a:ext cx="4542671" cy="4798559"/>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xmlns="" id="{597B3D0A-A014-4E1B-9693-F05DF1B5B56A}"/>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6" name="Espaço Reservado para Rodapé 5">
            <a:extLst>
              <a:ext uri="{FF2B5EF4-FFF2-40B4-BE49-F238E27FC236}">
                <a16:creationId xmlns:a16="http://schemas.microsoft.com/office/drawing/2014/main" xmlns="" id="{4B2CE1EB-70A8-429E-B4C5-C8DB5A95966C}"/>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xmlns="" id="{97BEC765-4809-44E9-AC94-6D679B49689B}"/>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2311838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787880B-A949-48E9-99ED-393D42554083}"/>
              </a:ext>
            </a:extLst>
          </p:cNvPr>
          <p:cNvSpPr>
            <a:spLocks noGrp="1"/>
          </p:cNvSpPr>
          <p:nvPr>
            <p:ph type="title"/>
          </p:nvPr>
        </p:nvSpPr>
        <p:spPr>
          <a:xfrm>
            <a:off x="736236" y="402652"/>
            <a:ext cx="9218950" cy="1461801"/>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xmlns="" id="{657582BC-14EF-441F-BF2A-35DFF3559296}"/>
              </a:ext>
            </a:extLst>
          </p:cNvPr>
          <p:cNvSpPr>
            <a:spLocks noGrp="1"/>
          </p:cNvSpPr>
          <p:nvPr>
            <p:ph type="body" idx="1"/>
          </p:nvPr>
        </p:nvSpPr>
        <p:spPr>
          <a:xfrm>
            <a:off x="736237" y="1853949"/>
            <a:ext cx="4521794" cy="90859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xmlns="" id="{C955E9CD-2053-4C57-AD14-770EDEA0C8B2}"/>
              </a:ext>
            </a:extLst>
          </p:cNvPr>
          <p:cNvSpPr>
            <a:spLocks noGrp="1"/>
          </p:cNvSpPr>
          <p:nvPr>
            <p:ph sz="half" idx="2"/>
          </p:nvPr>
        </p:nvSpPr>
        <p:spPr>
          <a:xfrm>
            <a:off x="736237" y="2762541"/>
            <a:ext cx="4521794" cy="4063282"/>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xmlns="" id="{B6AE972D-3BA8-4AA6-B722-8B6B90AB6548}"/>
              </a:ext>
            </a:extLst>
          </p:cNvPr>
          <p:cNvSpPr>
            <a:spLocks noGrp="1"/>
          </p:cNvSpPr>
          <p:nvPr>
            <p:ph type="body" sz="quarter" idx="3"/>
          </p:nvPr>
        </p:nvSpPr>
        <p:spPr>
          <a:xfrm>
            <a:off x="5411123" y="1853949"/>
            <a:ext cx="4544063" cy="90859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xmlns="" id="{DF8BAA8E-FDC9-4CD2-937F-95E199966A2C}"/>
              </a:ext>
            </a:extLst>
          </p:cNvPr>
          <p:cNvSpPr>
            <a:spLocks noGrp="1"/>
          </p:cNvSpPr>
          <p:nvPr>
            <p:ph sz="quarter" idx="4"/>
          </p:nvPr>
        </p:nvSpPr>
        <p:spPr>
          <a:xfrm>
            <a:off x="5411123" y="2762541"/>
            <a:ext cx="4544063" cy="4063282"/>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xmlns="" id="{FB1E1ABF-57C1-429C-889F-5CA7CA6A2C9F}"/>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8" name="Espaço Reservado para Rodapé 7">
            <a:extLst>
              <a:ext uri="{FF2B5EF4-FFF2-40B4-BE49-F238E27FC236}">
                <a16:creationId xmlns:a16="http://schemas.microsoft.com/office/drawing/2014/main" xmlns="" id="{6E3F7D3D-B34B-49D6-9E8F-11F40210E8EC}"/>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xmlns="" id="{8FCD7463-B538-4CDB-9280-BA7E3D0917CD}"/>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171779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C6EF613-A77B-4DD6-B3FA-F0E52009A706}"/>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xmlns="" id="{2D34071C-24ED-4D3E-99F6-7D161DB2CBF9}"/>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4" name="Espaço Reservado para Rodapé 3">
            <a:extLst>
              <a:ext uri="{FF2B5EF4-FFF2-40B4-BE49-F238E27FC236}">
                <a16:creationId xmlns:a16="http://schemas.microsoft.com/office/drawing/2014/main" xmlns="" id="{BDAE51A8-6F3A-4386-869E-37327F92A86C}"/>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xmlns="" id="{5F91908B-7804-427E-BFCE-D2A807DB39E9}"/>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1245531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xmlns="" id="{AA6E103E-E7F3-4108-83E2-8CCF1183409F}"/>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3" name="Espaço Reservado para Rodapé 2">
            <a:extLst>
              <a:ext uri="{FF2B5EF4-FFF2-40B4-BE49-F238E27FC236}">
                <a16:creationId xmlns:a16="http://schemas.microsoft.com/office/drawing/2014/main" xmlns="" id="{477DE442-D674-4C80-AE03-E4FAA1B44154}"/>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xmlns="" id="{6599F130-9FFC-4144-AB09-6E883C7EA353}"/>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2457036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34C8037-8D41-49EC-87FC-A0328EC36055}"/>
              </a:ext>
            </a:extLst>
          </p:cNvPr>
          <p:cNvSpPr>
            <a:spLocks noGrp="1"/>
          </p:cNvSpPr>
          <p:nvPr>
            <p:ph type="title"/>
          </p:nvPr>
        </p:nvSpPr>
        <p:spPr>
          <a:xfrm>
            <a:off x="736236" y="504190"/>
            <a:ext cx="3447364" cy="1764665"/>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xmlns="" id="{91605B95-7787-4670-AD72-7E5A3F9E4662}"/>
              </a:ext>
            </a:extLst>
          </p:cNvPr>
          <p:cNvSpPr>
            <a:spLocks noGrp="1"/>
          </p:cNvSpPr>
          <p:nvPr>
            <p:ph idx="1"/>
          </p:nvPr>
        </p:nvSpPr>
        <p:spPr>
          <a:xfrm>
            <a:off x="4544063" y="1088911"/>
            <a:ext cx="5411123" cy="53745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xmlns="" id="{D71598B6-69FC-4C07-9C4B-6AB8CC7796EB}"/>
              </a:ext>
            </a:extLst>
          </p:cNvPr>
          <p:cNvSpPr>
            <a:spLocks noGrp="1"/>
          </p:cNvSpPr>
          <p:nvPr>
            <p:ph type="body" sz="half" idx="2"/>
          </p:nvPr>
        </p:nvSpPr>
        <p:spPr>
          <a:xfrm>
            <a:off x="736236" y="2268855"/>
            <a:ext cx="3447364" cy="420333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xmlns="" id="{1FF4E7E4-6AC2-498F-8B28-556EB45362DE}"/>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6" name="Espaço Reservado para Rodapé 5">
            <a:extLst>
              <a:ext uri="{FF2B5EF4-FFF2-40B4-BE49-F238E27FC236}">
                <a16:creationId xmlns:a16="http://schemas.microsoft.com/office/drawing/2014/main" xmlns="" id="{22C41F2C-A999-4C30-A913-25FD5B4E1528}"/>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xmlns="" id="{A7FB5AA2-7E9C-4E2F-BE83-A3D6D451488B}"/>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2791327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03FB774-32D8-48E1-8B25-E0B36A50AC4A}"/>
              </a:ext>
            </a:extLst>
          </p:cNvPr>
          <p:cNvSpPr>
            <a:spLocks noGrp="1"/>
          </p:cNvSpPr>
          <p:nvPr>
            <p:ph type="title"/>
          </p:nvPr>
        </p:nvSpPr>
        <p:spPr>
          <a:xfrm>
            <a:off x="736236" y="504190"/>
            <a:ext cx="3447364" cy="1764665"/>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xmlns="" id="{3293DD9F-F166-4F17-8C8A-79DF6633E0B2}"/>
              </a:ext>
            </a:extLst>
          </p:cNvPr>
          <p:cNvSpPr>
            <a:spLocks noGrp="1"/>
          </p:cNvSpPr>
          <p:nvPr>
            <p:ph type="pic" idx="1"/>
          </p:nvPr>
        </p:nvSpPr>
        <p:spPr>
          <a:xfrm>
            <a:off x="4544063" y="1088911"/>
            <a:ext cx="5411123" cy="5374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xmlns="" id="{28401FF7-826D-4061-9D78-38B0FBA8FA39}"/>
              </a:ext>
            </a:extLst>
          </p:cNvPr>
          <p:cNvSpPr>
            <a:spLocks noGrp="1"/>
          </p:cNvSpPr>
          <p:nvPr>
            <p:ph type="body" sz="half" idx="2"/>
          </p:nvPr>
        </p:nvSpPr>
        <p:spPr>
          <a:xfrm>
            <a:off x="736236" y="2268855"/>
            <a:ext cx="3447364" cy="420333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xmlns="" id="{0A946AFB-E800-45D8-A65C-D4C372846754}"/>
              </a:ext>
            </a:extLst>
          </p:cNvPr>
          <p:cNvSpPr>
            <a:spLocks noGrp="1"/>
          </p:cNvSpPr>
          <p:nvPr>
            <p:ph type="dt" sz="half" idx="10"/>
          </p:nvPr>
        </p:nvSpPr>
        <p:spPr/>
        <p:txBody>
          <a:bodyPr/>
          <a:lstStyle/>
          <a:p>
            <a:fld id="{F01C62C9-FCE2-4D5D-BCF6-D2CB18BC0C77}" type="datetimeFigureOut">
              <a:rPr lang="pt-BR" smtClean="0"/>
              <a:t>30/10/18</a:t>
            </a:fld>
            <a:endParaRPr lang="pt-BR"/>
          </a:p>
        </p:txBody>
      </p:sp>
      <p:sp>
        <p:nvSpPr>
          <p:cNvPr id="6" name="Espaço Reservado para Rodapé 5">
            <a:extLst>
              <a:ext uri="{FF2B5EF4-FFF2-40B4-BE49-F238E27FC236}">
                <a16:creationId xmlns:a16="http://schemas.microsoft.com/office/drawing/2014/main" xmlns="" id="{B9610C80-2767-4A38-84BA-AF23D05AECB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xmlns="" id="{593D241F-19B4-4791-9E31-B100BB558347}"/>
              </a:ext>
            </a:extLst>
          </p:cNvPr>
          <p:cNvSpPr>
            <a:spLocks noGrp="1"/>
          </p:cNvSpPr>
          <p:nvPr>
            <p:ph type="sldNum" sz="quarter" idx="12"/>
          </p:nvPr>
        </p:nvSpPr>
        <p:spPr/>
        <p:txBody>
          <a:bodyPr/>
          <a:lstStyle/>
          <a:p>
            <a:fld id="{5E142895-B40A-4766-93C6-C03AB067B07D}" type="slidenum">
              <a:rPr lang="pt-BR" smtClean="0"/>
              <a:t>‹#›</a:t>
            </a:fld>
            <a:endParaRPr lang="pt-BR"/>
          </a:p>
        </p:txBody>
      </p:sp>
    </p:spTree>
    <p:extLst>
      <p:ext uri="{BB962C8B-B14F-4D97-AF65-F5344CB8AC3E}">
        <p14:creationId xmlns:p14="http://schemas.microsoft.com/office/powerpoint/2010/main" val="4377504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xmlns="" id="{A60817F0-9828-4933-9C38-D903E53746C6}"/>
              </a:ext>
            </a:extLst>
          </p:cNvPr>
          <p:cNvSpPr>
            <a:spLocks noGrp="1"/>
          </p:cNvSpPr>
          <p:nvPr>
            <p:ph type="title"/>
          </p:nvPr>
        </p:nvSpPr>
        <p:spPr>
          <a:xfrm>
            <a:off x="734844" y="402652"/>
            <a:ext cx="9218950" cy="1461801"/>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xmlns="" id="{57130237-6F48-45B6-AFB6-A99E43BCAE6C}"/>
              </a:ext>
            </a:extLst>
          </p:cNvPr>
          <p:cNvSpPr>
            <a:spLocks noGrp="1"/>
          </p:cNvSpPr>
          <p:nvPr>
            <p:ph type="body" idx="1"/>
          </p:nvPr>
        </p:nvSpPr>
        <p:spPr>
          <a:xfrm>
            <a:off x="734844" y="2013259"/>
            <a:ext cx="9218950" cy="4798559"/>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xmlns="" id="{A059A2D0-9BC9-4FA4-BFEA-9890C03FF007}"/>
              </a:ext>
            </a:extLst>
          </p:cNvPr>
          <p:cNvSpPr>
            <a:spLocks noGrp="1"/>
          </p:cNvSpPr>
          <p:nvPr>
            <p:ph type="dt" sz="half" idx="2"/>
          </p:nvPr>
        </p:nvSpPr>
        <p:spPr>
          <a:xfrm>
            <a:off x="734844" y="7009642"/>
            <a:ext cx="2404944" cy="402652"/>
          </a:xfrm>
          <a:prstGeom prst="rect">
            <a:avLst/>
          </a:prstGeom>
        </p:spPr>
        <p:txBody>
          <a:bodyPr vert="horz" lIns="91440" tIns="45720" rIns="91440" bIns="45720" rtlCol="0" anchor="ctr"/>
          <a:lstStyle>
            <a:lvl1pPr algn="l">
              <a:defRPr sz="1200">
                <a:solidFill>
                  <a:schemeClr val="tx1">
                    <a:tint val="75000"/>
                  </a:schemeClr>
                </a:solidFill>
              </a:defRPr>
            </a:lvl1pPr>
          </a:lstStyle>
          <a:p>
            <a:fld id="{F01C62C9-FCE2-4D5D-BCF6-D2CB18BC0C77}" type="datetimeFigureOut">
              <a:rPr lang="pt-BR" smtClean="0"/>
              <a:t>30/10/18</a:t>
            </a:fld>
            <a:endParaRPr lang="pt-BR"/>
          </a:p>
        </p:txBody>
      </p:sp>
      <p:sp>
        <p:nvSpPr>
          <p:cNvPr id="5" name="Espaço Reservado para Rodapé 4">
            <a:extLst>
              <a:ext uri="{FF2B5EF4-FFF2-40B4-BE49-F238E27FC236}">
                <a16:creationId xmlns:a16="http://schemas.microsoft.com/office/drawing/2014/main" xmlns="" id="{E75A090B-5983-45E4-8906-33BF6BA96A31}"/>
              </a:ext>
            </a:extLst>
          </p:cNvPr>
          <p:cNvSpPr>
            <a:spLocks noGrp="1"/>
          </p:cNvSpPr>
          <p:nvPr>
            <p:ph type="ftr" sz="quarter" idx="3"/>
          </p:nvPr>
        </p:nvSpPr>
        <p:spPr>
          <a:xfrm>
            <a:off x="3540612" y="7009642"/>
            <a:ext cx="3607415" cy="40265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xmlns="" id="{EF70701A-1EE1-400D-8810-C6901FF16534}"/>
              </a:ext>
            </a:extLst>
          </p:cNvPr>
          <p:cNvSpPr>
            <a:spLocks noGrp="1"/>
          </p:cNvSpPr>
          <p:nvPr>
            <p:ph type="sldNum" sz="quarter" idx="4"/>
          </p:nvPr>
        </p:nvSpPr>
        <p:spPr>
          <a:xfrm>
            <a:off x="7548850" y="7009642"/>
            <a:ext cx="2404944" cy="402652"/>
          </a:xfrm>
          <a:prstGeom prst="rect">
            <a:avLst/>
          </a:prstGeom>
        </p:spPr>
        <p:txBody>
          <a:bodyPr vert="horz" lIns="91440" tIns="45720" rIns="91440" bIns="45720" rtlCol="0" anchor="ctr"/>
          <a:lstStyle>
            <a:lvl1pPr algn="r">
              <a:defRPr sz="1200">
                <a:solidFill>
                  <a:schemeClr val="tx1">
                    <a:tint val="75000"/>
                  </a:schemeClr>
                </a:solidFill>
              </a:defRPr>
            </a:lvl1pPr>
          </a:lstStyle>
          <a:p>
            <a:fld id="{5E142895-B40A-4766-93C6-C03AB067B07D}" type="slidenum">
              <a:rPr lang="pt-BR" smtClean="0"/>
              <a:t>‹#›</a:t>
            </a:fld>
            <a:endParaRPr lang="pt-BR"/>
          </a:p>
        </p:txBody>
      </p:sp>
    </p:spTree>
    <p:extLst>
      <p:ext uri="{BB962C8B-B14F-4D97-AF65-F5344CB8AC3E}">
        <p14:creationId xmlns:p14="http://schemas.microsoft.com/office/powerpoint/2010/main" val="1395070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apa.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688638" cy="7556392"/>
          </a:xfrm>
          <a:prstGeom prst="rect">
            <a:avLst/>
          </a:prstGeom>
        </p:spPr>
      </p:pic>
    </p:spTree>
    <p:extLst>
      <p:ext uri="{BB962C8B-B14F-4D97-AF65-F5344CB8AC3E}">
        <p14:creationId xmlns:p14="http://schemas.microsoft.com/office/powerpoint/2010/main" val="3944240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050050" y="1381639"/>
            <a:ext cx="5677169" cy="513405"/>
          </a:xfrm>
          <a:prstGeom prst="rect">
            <a:avLst/>
          </a:prstGeom>
          <a:noFill/>
        </p:spPr>
        <p:txBody>
          <a:bodyPr wrap="square" rIns="144000" bIns="36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pt-BR" sz="1400" b="1" dirty="0"/>
              <a:t>Roda de conversa: </a:t>
            </a:r>
            <a:r>
              <a:rPr lang="pt-BR" sz="1400" dirty="0"/>
              <a:t>Discussão do texto </a:t>
            </a:r>
            <a:r>
              <a:rPr lang="pt-BR" sz="1400" i="1" dirty="0"/>
              <a:t>Caça-Boatos</a:t>
            </a:r>
            <a:r>
              <a:rPr lang="pt-BR" sz="1400" dirty="0"/>
              <a:t> </a:t>
            </a:r>
            <a:r>
              <a:rPr lang="pt-BR" sz="1400" dirty="0" smtClean="0"/>
              <a:t>(</a:t>
            </a:r>
            <a:r>
              <a:rPr lang="pt-BR" sz="1400" dirty="0"/>
              <a:t>30 minutos</a:t>
            </a:r>
            <a:r>
              <a:rPr lang="pt-BR" sz="1400" dirty="0" smtClean="0"/>
              <a:t>)</a:t>
            </a:r>
            <a:br>
              <a:rPr lang="pt-BR" sz="1400" dirty="0" smtClean="0"/>
            </a:br>
            <a:endParaRPr lang="en-US" sz="1400" dirty="0"/>
          </a:p>
        </p:txBody>
      </p:sp>
      <p:sp>
        <p:nvSpPr>
          <p:cNvPr id="36" name="Title 13"/>
          <p:cNvSpPr txBox="1">
            <a:spLocks/>
          </p:cNvSpPr>
          <p:nvPr/>
        </p:nvSpPr>
        <p:spPr>
          <a:xfrm>
            <a:off x="1075808" y="668359"/>
            <a:ext cx="9612829" cy="761999"/>
          </a:xfrm>
          <a:prstGeom prst="rect">
            <a:avLst/>
          </a:prstGeom>
        </p:spPr>
        <p:txBody>
          <a:bodyPr rtlCol="0">
            <a:noAutofit/>
          </a:bodyPr>
          <a:lstStyle>
            <a:lvl1pPr algn="l" defTabSz="457200" rtl="0" eaLnBrk="1" latinLnBrk="0" hangingPunct="1">
              <a:spcBef>
                <a:spcPct val="0"/>
              </a:spcBef>
              <a:buNone/>
              <a:defRPr sz="3600" kern="1200" cap="all">
                <a:ln w="3175" cmpd="sng">
                  <a:noFill/>
                </a:ln>
                <a:solidFill>
                  <a:schemeClr val="tx1"/>
                </a:solidFill>
                <a:effectLst/>
                <a:latin typeface="Arial"/>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sz="3200" b="1" cap="none" dirty="0" err="1">
                <a:solidFill>
                  <a:srgbClr val="595959"/>
                </a:solidFill>
                <a:latin typeface="Calibri"/>
                <a:cs typeface="Calibri"/>
              </a:rPr>
              <a:t>Oficina</a:t>
            </a:r>
            <a:endParaRPr lang="en-US" sz="3200" b="1" cap="none" dirty="0">
              <a:solidFill>
                <a:srgbClr val="595959"/>
              </a:solidFill>
              <a:latin typeface="Calibri"/>
              <a:cs typeface="Calibri"/>
            </a:endParaRPr>
          </a:p>
        </p:txBody>
      </p:sp>
      <p:sp>
        <p:nvSpPr>
          <p:cNvPr id="37" name="Snip and Round Single Corner Rectangle 12"/>
          <p:cNvSpPr/>
          <p:nvPr/>
        </p:nvSpPr>
        <p:spPr>
          <a:xfrm rot="10800000">
            <a:off x="-1" y="-13375"/>
            <a:ext cx="12192000" cy="394373"/>
          </a:xfrm>
          <a:custGeom>
            <a:avLst/>
            <a:gdLst/>
            <a:ahLst/>
            <a:cxnLst/>
            <a:rect l="l" t="t" r="r" b="b"/>
            <a:pathLst>
              <a:path w="11183671" h="394373">
                <a:moveTo>
                  <a:pt x="11183671" y="394373"/>
                </a:moveTo>
                <a:lnTo>
                  <a:pt x="3042304" y="394373"/>
                </a:lnTo>
                <a:lnTo>
                  <a:pt x="622618" y="394373"/>
                </a:lnTo>
                <a:lnTo>
                  <a:pt x="0" y="394373"/>
                </a:lnTo>
                <a:lnTo>
                  <a:pt x="0" y="197187"/>
                </a:lnTo>
                <a:cubicBezTo>
                  <a:pt x="0" y="88284"/>
                  <a:pt x="88284" y="0"/>
                  <a:pt x="197187" y="0"/>
                </a:cubicBezTo>
                <a:lnTo>
                  <a:pt x="3042304" y="0"/>
                </a:lnTo>
                <a:lnTo>
                  <a:pt x="3042304" y="6684"/>
                </a:lnTo>
                <a:lnTo>
                  <a:pt x="11183671" y="6684"/>
                </a:lnTo>
                <a:close/>
              </a:path>
            </a:pathLst>
          </a:custGeom>
          <a:solidFill>
            <a:srgbClr val="00A1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a:p>
        </p:txBody>
      </p:sp>
      <p:pic>
        <p:nvPicPr>
          <p:cNvPr id="38" name="Imagen 1" descr="grafismo-cap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67" y="-66840"/>
            <a:ext cx="1042736" cy="96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Imagen 3" descr="logo-modern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57555" y="6742226"/>
            <a:ext cx="1804402" cy="487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caca-boato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7639" y="2038644"/>
            <a:ext cx="2711817" cy="755147"/>
          </a:xfrm>
          <a:prstGeom prst="rect">
            <a:avLst/>
          </a:prstGeom>
        </p:spPr>
      </p:pic>
      <p:sp>
        <p:nvSpPr>
          <p:cNvPr id="8" name="TextBox 7"/>
          <p:cNvSpPr txBox="1"/>
          <p:nvPr/>
        </p:nvSpPr>
        <p:spPr>
          <a:xfrm>
            <a:off x="1050050" y="5019085"/>
            <a:ext cx="6713465" cy="2236954"/>
          </a:xfrm>
          <a:prstGeom prst="rect">
            <a:avLst/>
          </a:prstGeom>
          <a:noFill/>
        </p:spPr>
        <p:txBody>
          <a:bodyPr wrap="square" rIns="144000" bIns="36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pt-BR" sz="1400" dirty="0"/>
              <a:t>Promover uma roda de conversa sobre a iniciativa descrita no texto </a:t>
            </a:r>
            <a:r>
              <a:rPr lang="pt-BR" sz="1400" i="1" dirty="0"/>
              <a:t>Caça-Boatos: </a:t>
            </a:r>
            <a:r>
              <a:rPr lang="pt-BR" sz="1400" dirty="0"/>
              <a:t>é possível criar um movimento desses em sua escola? Como levar os alunos a analisar criticamente notícias e utilizar a internet de maneira consciente e segura? </a:t>
            </a:r>
            <a:r>
              <a:rPr lang="en-US" sz="1400" dirty="0"/>
              <a:t> </a:t>
            </a:r>
            <a:br>
              <a:rPr lang="en-US" sz="1400" dirty="0"/>
            </a:br>
            <a:r>
              <a:rPr lang="en-US" sz="1400" dirty="0"/>
              <a:t/>
            </a:r>
            <a:br>
              <a:rPr lang="en-US" sz="1400" dirty="0"/>
            </a:br>
            <a:r>
              <a:rPr lang="pt-BR" sz="1400" dirty="0"/>
              <a:t>Alguém da equipe já oportunizou um momento para discussão a respeito de </a:t>
            </a:r>
            <a:r>
              <a:rPr lang="pt-BR" sz="1400" i="1" dirty="0" err="1"/>
              <a:t>fake</a:t>
            </a:r>
            <a:r>
              <a:rPr lang="pt-BR" sz="1400" i="1" dirty="0"/>
              <a:t> </a:t>
            </a:r>
            <a:r>
              <a:rPr lang="pt-BR" sz="1400" i="1" dirty="0" err="1"/>
              <a:t>news</a:t>
            </a:r>
            <a:r>
              <a:rPr lang="pt-BR" sz="1400" i="1" dirty="0"/>
              <a:t> </a:t>
            </a:r>
            <a:r>
              <a:rPr lang="pt-BR" sz="1400" dirty="0"/>
              <a:t>e o uso de aplicativos de comunicação instantânea, principalmente o </a:t>
            </a:r>
            <a:r>
              <a:rPr lang="pt-BR" sz="1400" dirty="0" err="1"/>
              <a:t>Whatsapp</a:t>
            </a:r>
            <a:r>
              <a:rPr lang="pt-BR" sz="1400" dirty="0"/>
              <a:t>, com seus alunos? Como foi o retorno deles?</a:t>
            </a:r>
            <a:br>
              <a:rPr lang="pt-BR" sz="1400" dirty="0"/>
            </a:br>
            <a:r>
              <a:rPr lang="pt-BR" sz="1400" dirty="0"/>
              <a:t/>
            </a:r>
            <a:br>
              <a:rPr lang="pt-BR" sz="1400" dirty="0"/>
            </a:br>
            <a:r>
              <a:rPr lang="pt-BR" sz="1400" dirty="0"/>
              <a:t>Registrar as sugestões e criar, junto com a equipe, um cronograma para a apresentação da ideia para a comunidade escolar e para a sua implementação. </a:t>
            </a:r>
          </a:p>
        </p:txBody>
      </p:sp>
      <p:sp>
        <p:nvSpPr>
          <p:cNvPr id="9" name="TextBox 8"/>
          <p:cNvSpPr txBox="1"/>
          <p:nvPr/>
        </p:nvSpPr>
        <p:spPr>
          <a:xfrm>
            <a:off x="1546076" y="2883436"/>
            <a:ext cx="7929167" cy="1744512"/>
          </a:xfrm>
          <a:prstGeom prst="rect">
            <a:avLst/>
          </a:prstGeom>
          <a:noFill/>
        </p:spPr>
        <p:txBody>
          <a:bodyPr wrap="square" rIns="144000" bIns="36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pt-BR" baseline="30000" dirty="0"/>
              <a:t>uma turma de 25 alunos do Ensino Médio do Colégio </a:t>
            </a:r>
            <a:r>
              <a:rPr lang="pt-BR" baseline="30000" dirty="0" err="1"/>
              <a:t>Super</a:t>
            </a:r>
            <a:r>
              <a:rPr lang="pt-BR" baseline="30000" dirty="0"/>
              <a:t> Ensino, em Ourinhos (SP), está se especializando no que eles chamam de </a:t>
            </a:r>
            <a:r>
              <a:rPr lang="pt-BR" i="1" baseline="30000" dirty="0" err="1"/>
              <a:t>HoaxBusters</a:t>
            </a:r>
            <a:r>
              <a:rPr lang="pt-BR" baseline="30000" dirty="0"/>
              <a:t> (em português, caçadores de boatos). Aliás, esse é o nome do site de checagem de notícias que eles mesmo desenvolveram – liderados pelo professor Estêvão </a:t>
            </a:r>
            <a:r>
              <a:rPr lang="pt-BR" baseline="30000" dirty="0" err="1"/>
              <a:t>Zilioli</a:t>
            </a:r>
            <a:r>
              <a:rPr lang="pt-BR" baseline="30000" dirty="0"/>
              <a:t>, coordenador de tecnologia educacional do colégio – e que deve ser lançado no segundo semestre deste ano. A iniciativa é fruto da participação de </a:t>
            </a:r>
            <a:r>
              <a:rPr lang="pt-BR" baseline="30000" dirty="0" err="1"/>
              <a:t>Zilioli</a:t>
            </a:r>
            <a:r>
              <a:rPr lang="pt-BR" baseline="30000" dirty="0"/>
              <a:t> no programa Google </a:t>
            </a:r>
            <a:r>
              <a:rPr lang="pt-BR" baseline="30000" dirty="0" err="1"/>
              <a:t>Innovators</a:t>
            </a:r>
            <a:r>
              <a:rPr lang="pt-BR" baseline="30000" dirty="0"/>
              <a:t> 2017, do qual derivou o projeto de combate a </a:t>
            </a:r>
            <a:r>
              <a:rPr lang="pt-BR" i="1" baseline="30000" dirty="0" err="1"/>
              <a:t>fake</a:t>
            </a:r>
            <a:r>
              <a:rPr lang="pt-BR" i="1" baseline="30000" dirty="0"/>
              <a:t> </a:t>
            </a:r>
            <a:r>
              <a:rPr lang="pt-BR" i="1" baseline="30000" dirty="0" err="1"/>
              <a:t>news</a:t>
            </a:r>
            <a:r>
              <a:rPr lang="pt-BR" baseline="30000" dirty="0"/>
              <a:t> na escola. Os encontros com os estudantes se dão no </a:t>
            </a:r>
            <a:r>
              <a:rPr lang="pt-BR" baseline="30000" dirty="0" err="1"/>
              <a:t>contraturno</a:t>
            </a:r>
            <a:r>
              <a:rPr lang="pt-BR" baseline="30000" dirty="0"/>
              <a:t> das aulas, sempre às sextas-feiras. O desafio é determinar o grau de confiabilidade das notícias selecionadas naquele dia como estudo de caso. A trilha de checagem dá origem a infográficos que, por sua vez, alimentarão o site do projeto. “É uma experiência que deixa o senso crítico dos alunos cada vez mais apurado. Assim, vão deixando de ser consumidores passivos da informação”, afirma.</a:t>
            </a:r>
          </a:p>
        </p:txBody>
      </p:sp>
      <p:sp>
        <p:nvSpPr>
          <p:cNvPr id="10" name="Rectangle 9"/>
          <p:cNvSpPr/>
          <p:nvPr/>
        </p:nvSpPr>
        <p:spPr>
          <a:xfrm>
            <a:off x="1137470" y="1855162"/>
            <a:ext cx="8514467" cy="2915267"/>
          </a:xfrm>
          <a:prstGeom prst="rect">
            <a:avLst/>
          </a:prstGeom>
          <a:noFill/>
          <a:ln>
            <a:solidFill>
              <a:srgbClr val="910A4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4558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050050" y="1381639"/>
            <a:ext cx="8897791" cy="4606833"/>
          </a:xfrm>
          <a:prstGeom prst="rect">
            <a:avLst/>
          </a:prstGeom>
          <a:noFill/>
        </p:spPr>
        <p:txBody>
          <a:bodyPr wrap="square" rIns="144000" bIns="36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pt-BR" sz="1400" b="1" dirty="0"/>
              <a:t>Análise de notícias</a:t>
            </a:r>
            <a:r>
              <a:rPr lang="pt-BR" sz="1400" b="1" i="1" dirty="0"/>
              <a:t> </a:t>
            </a:r>
            <a:r>
              <a:rPr lang="pt-BR" sz="1400" b="1" dirty="0"/>
              <a:t>(30 minutos</a:t>
            </a:r>
            <a:r>
              <a:rPr lang="pt-BR" sz="1400" b="1" dirty="0" smtClean="0"/>
              <a:t>)</a:t>
            </a:r>
          </a:p>
          <a:p>
            <a:endParaRPr lang="en-US" sz="1400" b="1" dirty="0"/>
          </a:p>
          <a:p>
            <a:r>
              <a:rPr lang="pt-BR" sz="1400" dirty="0"/>
              <a:t>*Coordenador, é interessante que você realize a atividade em um local onde os participantes possam acessar a internet – um laboratório de informática ou uma sala com conexão </a:t>
            </a:r>
            <a:r>
              <a:rPr lang="pt-BR" sz="1400" i="1" dirty="0"/>
              <a:t>wireless.</a:t>
            </a:r>
            <a:endParaRPr lang="en-US" sz="1400" dirty="0"/>
          </a:p>
          <a:p>
            <a:r>
              <a:rPr lang="pt-BR" sz="1400" dirty="0"/>
              <a:t> </a:t>
            </a:r>
            <a:endParaRPr lang="en-US" sz="1400" dirty="0"/>
          </a:p>
          <a:p>
            <a:pPr marL="285750" indent="-285750">
              <a:buFontTx/>
              <a:buChar char="-"/>
            </a:pPr>
            <a:r>
              <a:rPr lang="pt-BR" sz="1400" dirty="0"/>
              <a:t>Divida a equipe em grupos (ou duplas/trios, caso o número de participantes seja menor). Fica a seu critério escolher a melhor forma de organização. Cada grupo deve ter, no máximo, cinco participantes.</a:t>
            </a:r>
          </a:p>
          <a:p>
            <a:pPr marL="285750" indent="-285750">
              <a:buFontTx/>
              <a:buChar char="-"/>
            </a:pPr>
            <a:r>
              <a:rPr lang="pt-BR" sz="1400" dirty="0"/>
              <a:t>Distribua, para cada grupo, algumas notícias para análise (uma para cada participante do grupo). O conjunto deve misturar notícias verdadeiras e fraudulentas. Sugerimos que você modifique dados ou informações de uma notícia verdadeira para torná-la falsa – assim ficará mais difícil verificar sua veracidade apenas com a leitura. As notícias também não devem conter a fonte da matéria).</a:t>
            </a:r>
          </a:p>
          <a:p>
            <a:pPr marL="285750" indent="-285750">
              <a:buFontTx/>
              <a:buChar char="-"/>
            </a:pPr>
            <a:r>
              <a:rPr lang="pt-BR" sz="1400" dirty="0"/>
              <a:t>Estipule um tempo para que os participantes leiam sua notícia. Em seguida, peça que realizem uma busca na internet, utilizando sites de notícias, como jornais, revistas ou noticiários. Eles não devem utilizar sites de busca como o Google, nem a </a:t>
            </a:r>
            <a:r>
              <a:rPr lang="pt-BR" sz="1400" dirty="0" err="1"/>
              <a:t>Wikipedia</a:t>
            </a:r>
            <a:r>
              <a:rPr lang="pt-BR" sz="1400" dirty="0"/>
              <a:t>.</a:t>
            </a:r>
            <a:endParaRPr lang="en-US" sz="1400" dirty="0"/>
          </a:p>
          <a:p>
            <a:pPr marL="285750" indent="-285750">
              <a:buFontTx/>
              <a:buChar char="-"/>
            </a:pPr>
            <a:r>
              <a:rPr lang="pt-BR" sz="1400" dirty="0"/>
              <a:t>Após localizarem o assunto, os participantes devem registrar se a sua notícia é verdadeira ou falsa, e também dados que corroborem ou refutem seu conteúdo. </a:t>
            </a:r>
            <a:endParaRPr lang="pt-BR" sz="1400" dirty="0" smtClean="0"/>
          </a:p>
          <a:p>
            <a:pPr marL="285750" indent="-285750">
              <a:buFontTx/>
              <a:buChar char="-"/>
            </a:pPr>
            <a:endParaRPr lang="pt-BR" sz="1400" b="1" dirty="0" smtClean="0"/>
          </a:p>
          <a:p>
            <a:r>
              <a:rPr lang="pt-BR" sz="1400" b="1" dirty="0" smtClean="0"/>
              <a:t>Encerramento </a:t>
            </a:r>
            <a:r>
              <a:rPr lang="pt-BR" sz="1400" b="1" dirty="0"/>
              <a:t>(30 minutos)</a:t>
            </a:r>
            <a:endParaRPr lang="en-US" sz="1400" b="1" dirty="0"/>
          </a:p>
          <a:p>
            <a:r>
              <a:rPr lang="pt-BR" sz="1400" dirty="0"/>
              <a:t>Retome com os participantes as principais dificuldades encontradas para confirmação da veracidade de sua notícia. </a:t>
            </a:r>
            <a:endParaRPr lang="en-US" sz="1400" dirty="0"/>
          </a:p>
          <a:p>
            <a:r>
              <a:rPr lang="pt-BR" sz="1400" dirty="0"/>
              <a:t>Retome, também, a discussão da roda de conversa: há alguma sugestão que deveria ser ampliada ou modificada, após o exercício prático?</a:t>
            </a:r>
            <a:endParaRPr lang="en-US" sz="1400" dirty="0"/>
          </a:p>
        </p:txBody>
      </p:sp>
      <p:sp>
        <p:nvSpPr>
          <p:cNvPr id="36" name="Title 13"/>
          <p:cNvSpPr txBox="1">
            <a:spLocks/>
          </p:cNvSpPr>
          <p:nvPr/>
        </p:nvSpPr>
        <p:spPr>
          <a:xfrm>
            <a:off x="1075808" y="668359"/>
            <a:ext cx="9612829" cy="761999"/>
          </a:xfrm>
          <a:prstGeom prst="rect">
            <a:avLst/>
          </a:prstGeom>
        </p:spPr>
        <p:txBody>
          <a:bodyPr rtlCol="0">
            <a:noAutofit/>
          </a:bodyPr>
          <a:lstStyle>
            <a:lvl1pPr algn="l" defTabSz="457200" rtl="0" eaLnBrk="1" latinLnBrk="0" hangingPunct="1">
              <a:spcBef>
                <a:spcPct val="0"/>
              </a:spcBef>
              <a:buNone/>
              <a:defRPr sz="3600" kern="1200" cap="all">
                <a:ln w="3175" cmpd="sng">
                  <a:noFill/>
                </a:ln>
                <a:solidFill>
                  <a:schemeClr val="tx1"/>
                </a:solidFill>
                <a:effectLst/>
                <a:latin typeface="Arial"/>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sz="3200" b="1" cap="none" dirty="0" err="1">
                <a:solidFill>
                  <a:srgbClr val="595959"/>
                </a:solidFill>
                <a:latin typeface="Calibri"/>
                <a:cs typeface="Calibri"/>
              </a:rPr>
              <a:t>Oficina</a:t>
            </a:r>
            <a:endParaRPr lang="en-US" sz="3200" b="1" cap="none" dirty="0">
              <a:solidFill>
                <a:srgbClr val="595959"/>
              </a:solidFill>
              <a:latin typeface="Calibri"/>
              <a:cs typeface="Calibri"/>
            </a:endParaRPr>
          </a:p>
        </p:txBody>
      </p:sp>
      <p:sp>
        <p:nvSpPr>
          <p:cNvPr id="37" name="Snip and Round Single Corner Rectangle 12"/>
          <p:cNvSpPr/>
          <p:nvPr/>
        </p:nvSpPr>
        <p:spPr>
          <a:xfrm rot="10800000">
            <a:off x="-1" y="-13375"/>
            <a:ext cx="12192000" cy="394373"/>
          </a:xfrm>
          <a:custGeom>
            <a:avLst/>
            <a:gdLst/>
            <a:ahLst/>
            <a:cxnLst/>
            <a:rect l="l" t="t" r="r" b="b"/>
            <a:pathLst>
              <a:path w="11183671" h="394373">
                <a:moveTo>
                  <a:pt x="11183671" y="394373"/>
                </a:moveTo>
                <a:lnTo>
                  <a:pt x="3042304" y="394373"/>
                </a:lnTo>
                <a:lnTo>
                  <a:pt x="622618" y="394373"/>
                </a:lnTo>
                <a:lnTo>
                  <a:pt x="0" y="394373"/>
                </a:lnTo>
                <a:lnTo>
                  <a:pt x="0" y="197187"/>
                </a:lnTo>
                <a:cubicBezTo>
                  <a:pt x="0" y="88284"/>
                  <a:pt x="88284" y="0"/>
                  <a:pt x="197187" y="0"/>
                </a:cubicBezTo>
                <a:lnTo>
                  <a:pt x="3042304" y="0"/>
                </a:lnTo>
                <a:lnTo>
                  <a:pt x="3042304" y="6684"/>
                </a:lnTo>
                <a:lnTo>
                  <a:pt x="11183671" y="6684"/>
                </a:lnTo>
                <a:close/>
              </a:path>
            </a:pathLst>
          </a:custGeom>
          <a:solidFill>
            <a:srgbClr val="00A1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a:p>
        </p:txBody>
      </p:sp>
      <p:pic>
        <p:nvPicPr>
          <p:cNvPr id="38" name="Imagen 1" descr="grafismo-cap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67" y="-66840"/>
            <a:ext cx="1042736" cy="96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Imagen 3" descr="logo-modern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57555" y="6742226"/>
            <a:ext cx="1804402" cy="487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4930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lust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3926" y="1418804"/>
            <a:ext cx="5053908" cy="5357742"/>
          </a:xfrm>
          <a:prstGeom prst="rect">
            <a:avLst/>
          </a:prstGeom>
        </p:spPr>
      </p:pic>
      <p:sp>
        <p:nvSpPr>
          <p:cNvPr id="8" name="Rectangle 7"/>
          <p:cNvSpPr/>
          <p:nvPr/>
        </p:nvSpPr>
        <p:spPr>
          <a:xfrm>
            <a:off x="352760" y="1428726"/>
            <a:ext cx="10164719" cy="3601599"/>
          </a:xfrm>
          <a:prstGeom prst="rect">
            <a:avLst/>
          </a:prstGeom>
          <a:noFill/>
          <a:ln>
            <a:solidFill>
              <a:srgbClr val="910A4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52760" y="1418804"/>
            <a:ext cx="10164719" cy="292263"/>
          </a:xfrm>
          <a:prstGeom prst="rect">
            <a:avLst/>
          </a:prstGeom>
          <a:solidFill>
            <a:srgbClr val="910A4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btítulo 2">
            <a:extLst>
              <a:ext uri="{FF2B5EF4-FFF2-40B4-BE49-F238E27FC236}">
                <a16:creationId xmlns="" xmlns:a16="http://schemas.microsoft.com/office/drawing/2014/main" id="{3D8734FE-6539-4A67-B5F4-EC74819FB402}"/>
              </a:ext>
            </a:extLst>
          </p:cNvPr>
          <p:cNvSpPr txBox="1">
            <a:spLocks/>
          </p:cNvSpPr>
          <p:nvPr/>
        </p:nvSpPr>
        <p:spPr>
          <a:xfrm>
            <a:off x="837868" y="2115767"/>
            <a:ext cx="4311729" cy="261690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10A43"/>
              </a:buClr>
              <a:buFont typeface="Arial" panose="020B0604020202020204" pitchFamily="34" charset="0"/>
              <a:buChar char="•"/>
            </a:pPr>
            <a:r>
              <a:rPr lang="pt-BR" sz="1600" dirty="0"/>
              <a:t>Estudo do MIT publicado na revista Science em março de 2018 mostra que as notícias fraudulentas – também conhecidas como </a:t>
            </a:r>
            <a:r>
              <a:rPr lang="pt-BR" sz="1600" dirty="0" err="1"/>
              <a:t>fake</a:t>
            </a:r>
            <a:r>
              <a:rPr lang="pt-BR" sz="1600" dirty="0"/>
              <a:t> </a:t>
            </a:r>
            <a:r>
              <a:rPr lang="pt-BR" sz="1600" dirty="0" err="1"/>
              <a:t>news</a:t>
            </a:r>
            <a:r>
              <a:rPr lang="pt-BR" sz="1600" dirty="0"/>
              <a:t> – têm 70% mais chances de </a:t>
            </a:r>
            <a:r>
              <a:rPr lang="pt-BR" sz="1600" dirty="0" err="1"/>
              <a:t>viralizar</a:t>
            </a:r>
            <a:r>
              <a:rPr lang="pt-BR" sz="1600" dirty="0"/>
              <a:t> que as verdadeiras.</a:t>
            </a:r>
          </a:p>
          <a:p>
            <a:pPr marL="342900" indent="-342900" algn="l">
              <a:buClr>
                <a:srgbClr val="910A43"/>
              </a:buClr>
              <a:buFont typeface="Arial" panose="020B0604020202020204" pitchFamily="34" charset="0"/>
              <a:buChar char="•"/>
            </a:pPr>
            <a:r>
              <a:rPr lang="pt-BR" sz="1600" dirty="0" smtClean="0"/>
              <a:t>Desenvolver </a:t>
            </a:r>
            <a:r>
              <a:rPr lang="pt-BR" sz="1600" dirty="0"/>
              <a:t>habilidades, atitudes e a Competência em Informação – campo de estudo da Biblioteconomia – para avaliar o nível de confiabilidade das notícias virou questão de sobrevivência no ciberespaço.</a:t>
            </a:r>
          </a:p>
          <a:p>
            <a:pPr marL="342900" indent="-342900" algn="l">
              <a:buClr>
                <a:srgbClr val="910A43"/>
              </a:buClr>
              <a:buFont typeface="Arial" panose="020B0604020202020204" pitchFamily="34" charset="0"/>
              <a:buChar char="•"/>
            </a:pPr>
            <a:endParaRPr lang="pt-BR" sz="1600" dirty="0"/>
          </a:p>
        </p:txBody>
      </p:sp>
      <p:sp>
        <p:nvSpPr>
          <p:cNvPr id="5" name="Subtítulo 3">
            <a:extLst>
              <a:ext uri="{FF2B5EF4-FFF2-40B4-BE49-F238E27FC236}">
                <a16:creationId xmlns="" xmlns:a16="http://schemas.microsoft.com/office/drawing/2014/main" id="{68BADF7E-413A-4936-BCE1-732327336ED2}"/>
              </a:ext>
            </a:extLst>
          </p:cNvPr>
          <p:cNvSpPr txBox="1">
            <a:spLocks/>
          </p:cNvSpPr>
          <p:nvPr/>
        </p:nvSpPr>
        <p:spPr>
          <a:xfrm>
            <a:off x="884338" y="704925"/>
            <a:ext cx="8620620" cy="75544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2800" b="1" dirty="0">
                <a:solidFill>
                  <a:srgbClr val="910A43"/>
                </a:solidFill>
              </a:rPr>
              <a:t>Contexto</a:t>
            </a:r>
          </a:p>
        </p:txBody>
      </p:sp>
    </p:spTree>
    <p:extLst>
      <p:ext uri="{BB962C8B-B14F-4D97-AF65-F5344CB8AC3E}">
        <p14:creationId xmlns:p14="http://schemas.microsoft.com/office/powerpoint/2010/main" val="293404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lust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3926" y="1418804"/>
            <a:ext cx="5053908" cy="5357742"/>
          </a:xfrm>
          <a:prstGeom prst="rect">
            <a:avLst/>
          </a:prstGeom>
        </p:spPr>
      </p:pic>
      <p:sp>
        <p:nvSpPr>
          <p:cNvPr id="8" name="Rectangle 7"/>
          <p:cNvSpPr/>
          <p:nvPr/>
        </p:nvSpPr>
        <p:spPr>
          <a:xfrm>
            <a:off x="352760" y="1428726"/>
            <a:ext cx="10164719" cy="2420911"/>
          </a:xfrm>
          <a:prstGeom prst="rect">
            <a:avLst/>
          </a:prstGeom>
          <a:noFill/>
          <a:ln>
            <a:solidFill>
              <a:srgbClr val="910A4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52760" y="1418804"/>
            <a:ext cx="10164719" cy="292263"/>
          </a:xfrm>
          <a:prstGeom prst="rect">
            <a:avLst/>
          </a:prstGeom>
          <a:solidFill>
            <a:srgbClr val="910A4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btítulo 2">
            <a:extLst>
              <a:ext uri="{FF2B5EF4-FFF2-40B4-BE49-F238E27FC236}">
                <a16:creationId xmlns="" xmlns:a16="http://schemas.microsoft.com/office/drawing/2014/main" id="{3D8734FE-6539-4A67-B5F4-EC74819FB402}"/>
              </a:ext>
            </a:extLst>
          </p:cNvPr>
          <p:cNvSpPr txBox="1">
            <a:spLocks/>
          </p:cNvSpPr>
          <p:nvPr/>
        </p:nvSpPr>
        <p:spPr>
          <a:xfrm>
            <a:off x="837868" y="2115767"/>
            <a:ext cx="4311729" cy="261690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10A43"/>
              </a:buClr>
              <a:buFont typeface="Arial" panose="020B0604020202020204" pitchFamily="34" charset="0"/>
              <a:buChar char="•"/>
            </a:pPr>
            <a:r>
              <a:rPr lang="pt-BR" sz="1600" dirty="0" smtClean="0">
                <a:solidFill>
                  <a:srgbClr val="910A43"/>
                </a:solidFill>
              </a:rPr>
              <a:t>PRIMEIRO PASSO</a:t>
            </a:r>
            <a:r>
              <a:rPr lang="pt-BR" sz="1600" dirty="0" smtClean="0"/>
              <a:t>: </a:t>
            </a:r>
            <a:r>
              <a:rPr lang="pt-BR" sz="1600" dirty="0"/>
              <a:t>reconhecer os mecanismos que estão por trás delas, como o </a:t>
            </a:r>
            <a:r>
              <a:rPr lang="pt-BR" sz="1600" dirty="0" err="1"/>
              <a:t>clickbait</a:t>
            </a:r>
            <a:r>
              <a:rPr lang="pt-BR" sz="1600" dirty="0"/>
              <a:t>, uma disputa por cliques como fonte de renda na internet. Quanto mais gente acessa os links, mais dinheiro de publicidade entra no bolso dos proprietários de sites.</a:t>
            </a:r>
          </a:p>
          <a:p>
            <a:pPr marL="342900" indent="-342900" algn="l">
              <a:buClr>
                <a:srgbClr val="910A43"/>
              </a:buClr>
              <a:buFont typeface="Arial" panose="020B0604020202020204" pitchFamily="34" charset="0"/>
              <a:buChar char="•"/>
            </a:pPr>
            <a:endParaRPr lang="pt-BR" sz="1600" dirty="0"/>
          </a:p>
        </p:txBody>
      </p:sp>
      <p:sp>
        <p:nvSpPr>
          <p:cNvPr id="5" name="Subtítulo 3">
            <a:extLst>
              <a:ext uri="{FF2B5EF4-FFF2-40B4-BE49-F238E27FC236}">
                <a16:creationId xmlns="" xmlns:a16="http://schemas.microsoft.com/office/drawing/2014/main" id="{68BADF7E-413A-4936-BCE1-732327336ED2}"/>
              </a:ext>
            </a:extLst>
          </p:cNvPr>
          <p:cNvSpPr txBox="1">
            <a:spLocks/>
          </p:cNvSpPr>
          <p:nvPr/>
        </p:nvSpPr>
        <p:spPr>
          <a:xfrm>
            <a:off x="884338" y="704925"/>
            <a:ext cx="8620620" cy="75544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2800" b="1" dirty="0">
                <a:solidFill>
                  <a:srgbClr val="910A43"/>
                </a:solidFill>
              </a:rPr>
              <a:t>Como reconhecer </a:t>
            </a:r>
            <a:r>
              <a:rPr lang="pt-BR" sz="2800" b="1" i="1" dirty="0" err="1">
                <a:solidFill>
                  <a:srgbClr val="910A43"/>
                </a:solidFill>
              </a:rPr>
              <a:t>fake</a:t>
            </a:r>
            <a:r>
              <a:rPr lang="pt-BR" sz="2800" b="1" i="1" dirty="0">
                <a:solidFill>
                  <a:srgbClr val="910A43"/>
                </a:solidFill>
              </a:rPr>
              <a:t> </a:t>
            </a:r>
            <a:r>
              <a:rPr lang="pt-BR" sz="2800" b="1" i="1" dirty="0" err="1">
                <a:solidFill>
                  <a:srgbClr val="910A43"/>
                </a:solidFill>
              </a:rPr>
              <a:t>news</a:t>
            </a:r>
            <a:r>
              <a:rPr lang="pt-BR" sz="2800" b="1" dirty="0">
                <a:solidFill>
                  <a:srgbClr val="910A43"/>
                </a:solidFill>
              </a:rPr>
              <a:t>?</a:t>
            </a:r>
          </a:p>
          <a:p>
            <a:pPr algn="l"/>
            <a:endParaRPr lang="pt-BR" sz="2800" b="1" dirty="0">
              <a:solidFill>
                <a:srgbClr val="910A43"/>
              </a:solidFill>
            </a:endParaRPr>
          </a:p>
        </p:txBody>
      </p:sp>
      <p:sp>
        <p:nvSpPr>
          <p:cNvPr id="7" name="Subtítulo 2">
            <a:extLst>
              <a:ext uri="{FF2B5EF4-FFF2-40B4-BE49-F238E27FC236}">
                <a16:creationId xmlns="" xmlns:a16="http://schemas.microsoft.com/office/drawing/2014/main" id="{3D8734FE-6539-4A67-B5F4-EC74819FB402}"/>
              </a:ext>
            </a:extLst>
          </p:cNvPr>
          <p:cNvSpPr txBox="1">
            <a:spLocks/>
          </p:cNvSpPr>
          <p:nvPr/>
        </p:nvSpPr>
        <p:spPr>
          <a:xfrm>
            <a:off x="347275" y="4715265"/>
            <a:ext cx="5099985" cy="205136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uClr>
                <a:srgbClr val="910A43"/>
              </a:buClr>
            </a:pPr>
            <a:r>
              <a:rPr lang="pt-BR" sz="1600" dirty="0">
                <a:solidFill>
                  <a:srgbClr val="910A43"/>
                </a:solidFill>
              </a:rPr>
              <a:t>“Com isso, disseminar notícia — independente da sua procedência e veracidade — acabou virando negócio. Ganha quem tiver as manchetes mais chamativas e sensacionalistas, com carga dramática ou polêmica</a:t>
            </a:r>
            <a:r>
              <a:rPr lang="pt-BR" sz="1600" dirty="0" smtClean="0">
                <a:solidFill>
                  <a:srgbClr val="910A43"/>
                </a:solidFill>
              </a:rPr>
              <a:t>”</a:t>
            </a:r>
          </a:p>
          <a:p>
            <a:pPr algn="l">
              <a:buClr>
                <a:srgbClr val="910A43"/>
              </a:buClr>
            </a:pPr>
            <a:r>
              <a:rPr lang="pt-BR" sz="1200" dirty="0" smtClean="0">
                <a:solidFill>
                  <a:srgbClr val="910A43"/>
                </a:solidFill>
              </a:rPr>
              <a:t>Leonardo </a:t>
            </a:r>
            <a:r>
              <a:rPr lang="pt-BR" sz="1200" dirty="0" err="1" smtClean="0">
                <a:solidFill>
                  <a:srgbClr val="910A43"/>
                </a:solidFill>
              </a:rPr>
              <a:t>Ripoll</a:t>
            </a:r>
            <a:r>
              <a:rPr lang="pt-BR" sz="1200" dirty="0" smtClean="0">
                <a:solidFill>
                  <a:srgbClr val="910A43"/>
                </a:solidFill>
              </a:rPr>
              <a:t> | Mestrando </a:t>
            </a:r>
            <a:r>
              <a:rPr lang="pt-BR" sz="1200" dirty="0">
                <a:solidFill>
                  <a:srgbClr val="910A43"/>
                </a:solidFill>
              </a:rPr>
              <a:t>em Gestão da Informação na UDESC</a:t>
            </a:r>
          </a:p>
          <a:p>
            <a:pPr marL="342900" indent="-342900" algn="l">
              <a:buClr>
                <a:srgbClr val="910A43"/>
              </a:buClr>
              <a:buFont typeface="Arial" panose="020B0604020202020204" pitchFamily="34" charset="0"/>
              <a:buChar char="•"/>
            </a:pPr>
            <a:endParaRPr lang="pt-BR" sz="1600" dirty="0">
              <a:solidFill>
                <a:srgbClr val="910A43"/>
              </a:solidFill>
            </a:endParaRPr>
          </a:p>
        </p:txBody>
      </p:sp>
    </p:spTree>
    <p:extLst>
      <p:ext uri="{BB962C8B-B14F-4D97-AF65-F5344CB8AC3E}">
        <p14:creationId xmlns:p14="http://schemas.microsoft.com/office/powerpoint/2010/main" val="2811491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lust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3926" y="1418804"/>
            <a:ext cx="5053908" cy="5357742"/>
          </a:xfrm>
          <a:prstGeom prst="rect">
            <a:avLst/>
          </a:prstGeom>
        </p:spPr>
      </p:pic>
      <p:sp>
        <p:nvSpPr>
          <p:cNvPr id="8" name="Rectangle 7"/>
          <p:cNvSpPr/>
          <p:nvPr/>
        </p:nvSpPr>
        <p:spPr>
          <a:xfrm>
            <a:off x="352760" y="1428726"/>
            <a:ext cx="10164719" cy="4841817"/>
          </a:xfrm>
          <a:prstGeom prst="rect">
            <a:avLst/>
          </a:prstGeom>
          <a:noFill/>
          <a:ln>
            <a:solidFill>
              <a:srgbClr val="910A4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52760" y="1418804"/>
            <a:ext cx="10164719" cy="292263"/>
          </a:xfrm>
          <a:prstGeom prst="rect">
            <a:avLst/>
          </a:prstGeom>
          <a:solidFill>
            <a:srgbClr val="910A4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btítulo 2">
            <a:extLst>
              <a:ext uri="{FF2B5EF4-FFF2-40B4-BE49-F238E27FC236}">
                <a16:creationId xmlns="" xmlns:a16="http://schemas.microsoft.com/office/drawing/2014/main" id="{3D8734FE-6539-4A67-B5F4-EC74819FB402}"/>
              </a:ext>
            </a:extLst>
          </p:cNvPr>
          <p:cNvSpPr txBox="1">
            <a:spLocks/>
          </p:cNvSpPr>
          <p:nvPr/>
        </p:nvSpPr>
        <p:spPr>
          <a:xfrm>
            <a:off x="837868" y="2115767"/>
            <a:ext cx="4311729" cy="261690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10A43"/>
              </a:buClr>
              <a:buFont typeface="Arial" panose="020B0604020202020204" pitchFamily="34" charset="0"/>
              <a:buChar char="•"/>
            </a:pPr>
            <a:r>
              <a:rPr lang="pt-BR" sz="1600" dirty="0"/>
              <a:t>Há grupos de diversos espectros políticos e ideológicos que também fazem uso das </a:t>
            </a:r>
            <a:r>
              <a:rPr lang="pt-BR" sz="1600" dirty="0" err="1"/>
              <a:t>fake</a:t>
            </a:r>
            <a:r>
              <a:rPr lang="pt-BR" sz="1600" dirty="0"/>
              <a:t> </a:t>
            </a:r>
            <a:r>
              <a:rPr lang="pt-BR" sz="1600" dirty="0" err="1"/>
              <a:t>news</a:t>
            </a:r>
            <a:r>
              <a:rPr lang="pt-BR" sz="1600" dirty="0"/>
              <a:t> em sites e redes sociais. </a:t>
            </a:r>
          </a:p>
          <a:p>
            <a:pPr marL="342900" indent="-342900" algn="l">
              <a:buClr>
                <a:srgbClr val="910A43"/>
              </a:buClr>
              <a:buFont typeface="Arial" panose="020B0604020202020204" pitchFamily="34" charset="0"/>
              <a:buChar char="•"/>
            </a:pPr>
            <a:r>
              <a:rPr lang="pt-BR" sz="1600" dirty="0" smtClean="0"/>
              <a:t>Um </a:t>
            </a:r>
            <a:r>
              <a:rPr lang="pt-BR" sz="1600" dirty="0"/>
              <a:t>dos casos mais emblemáticos se deu na eleição de Donald </a:t>
            </a:r>
            <a:r>
              <a:rPr lang="pt-BR" sz="1600" dirty="0" err="1"/>
              <a:t>Trump</a:t>
            </a:r>
            <a:r>
              <a:rPr lang="pt-BR" sz="1600" dirty="0"/>
              <a:t> à presidência dos EUA, em 2016, quando se levantaram suspeitas de que elas tivessem influenciado o debate à disputa norte-americana.</a:t>
            </a:r>
          </a:p>
          <a:p>
            <a:pPr marL="342900" indent="-342900" algn="l">
              <a:buClr>
                <a:srgbClr val="910A43"/>
              </a:buClr>
              <a:buFont typeface="Arial" panose="020B0604020202020204" pitchFamily="34" charset="0"/>
              <a:buChar char="•"/>
            </a:pPr>
            <a:r>
              <a:rPr lang="pt-BR" sz="1600" dirty="0" smtClean="0"/>
              <a:t>Uma </a:t>
            </a:r>
            <a:r>
              <a:rPr lang="pt-BR" sz="1600" dirty="0"/>
              <a:t>pesquisa mostrou que, durante a campanha, 27% do eleitorado dos Estados Unidos (65 milhões de pessoas) leram ao menos um texto de sites de </a:t>
            </a:r>
            <a:r>
              <a:rPr lang="pt-BR" sz="1600" dirty="0" err="1"/>
              <a:t>fake</a:t>
            </a:r>
            <a:r>
              <a:rPr lang="pt-BR" sz="1600" dirty="0"/>
              <a:t> </a:t>
            </a:r>
            <a:r>
              <a:rPr lang="pt-BR" sz="1600" dirty="0" err="1"/>
              <a:t>news</a:t>
            </a:r>
            <a:r>
              <a:rPr lang="pt-BR" sz="1600" dirty="0"/>
              <a:t> e que a maioria das visitas a esses sites (65%) procedia de um grupo formado por 10% dos eleitores identificados como mais conservadores.</a:t>
            </a:r>
          </a:p>
          <a:p>
            <a:pPr marL="342900" indent="-342900" algn="l">
              <a:buClr>
                <a:srgbClr val="910A43"/>
              </a:buClr>
              <a:buFont typeface="Arial" panose="020B0604020202020204" pitchFamily="34" charset="0"/>
              <a:buChar char="•"/>
            </a:pPr>
            <a:endParaRPr lang="pt-BR" sz="1600" dirty="0"/>
          </a:p>
        </p:txBody>
      </p:sp>
      <p:sp>
        <p:nvSpPr>
          <p:cNvPr id="5" name="Subtítulo 3">
            <a:extLst>
              <a:ext uri="{FF2B5EF4-FFF2-40B4-BE49-F238E27FC236}">
                <a16:creationId xmlns="" xmlns:a16="http://schemas.microsoft.com/office/drawing/2014/main" id="{68BADF7E-413A-4936-BCE1-732327336ED2}"/>
              </a:ext>
            </a:extLst>
          </p:cNvPr>
          <p:cNvSpPr txBox="1">
            <a:spLocks/>
          </p:cNvSpPr>
          <p:nvPr/>
        </p:nvSpPr>
        <p:spPr>
          <a:xfrm>
            <a:off x="884338" y="704925"/>
            <a:ext cx="8620620" cy="75544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2800" b="1" dirty="0">
                <a:solidFill>
                  <a:srgbClr val="910A43"/>
                </a:solidFill>
              </a:rPr>
              <a:t>Outros interesses </a:t>
            </a:r>
          </a:p>
        </p:txBody>
      </p:sp>
    </p:spTree>
    <p:extLst>
      <p:ext uri="{BB962C8B-B14F-4D97-AF65-F5344CB8AC3E}">
        <p14:creationId xmlns:p14="http://schemas.microsoft.com/office/powerpoint/2010/main" val="2846022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lust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3926" y="1418804"/>
            <a:ext cx="5053908" cy="5357742"/>
          </a:xfrm>
          <a:prstGeom prst="rect">
            <a:avLst/>
          </a:prstGeom>
        </p:spPr>
      </p:pic>
      <p:sp>
        <p:nvSpPr>
          <p:cNvPr id="8" name="Rectangle 7"/>
          <p:cNvSpPr/>
          <p:nvPr/>
        </p:nvSpPr>
        <p:spPr>
          <a:xfrm>
            <a:off x="352760" y="1428726"/>
            <a:ext cx="10164719" cy="5337904"/>
          </a:xfrm>
          <a:prstGeom prst="rect">
            <a:avLst/>
          </a:prstGeom>
          <a:noFill/>
          <a:ln>
            <a:solidFill>
              <a:srgbClr val="910A4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52760" y="1418804"/>
            <a:ext cx="10164719" cy="292263"/>
          </a:xfrm>
          <a:prstGeom prst="rect">
            <a:avLst/>
          </a:prstGeom>
          <a:solidFill>
            <a:srgbClr val="910A4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btítulo 2">
            <a:extLst>
              <a:ext uri="{FF2B5EF4-FFF2-40B4-BE49-F238E27FC236}">
                <a16:creationId xmlns="" xmlns:a16="http://schemas.microsoft.com/office/drawing/2014/main" id="{3D8734FE-6539-4A67-B5F4-EC74819FB402}"/>
              </a:ext>
            </a:extLst>
          </p:cNvPr>
          <p:cNvSpPr txBox="1">
            <a:spLocks/>
          </p:cNvSpPr>
          <p:nvPr/>
        </p:nvSpPr>
        <p:spPr>
          <a:xfrm>
            <a:off x="837868" y="2115767"/>
            <a:ext cx="4311729" cy="261690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10A43"/>
              </a:buClr>
              <a:buFont typeface="Arial" panose="020B0604020202020204" pitchFamily="34" charset="0"/>
              <a:buChar char="•"/>
            </a:pPr>
            <a:r>
              <a:rPr lang="pt-BR" sz="1600" dirty="0"/>
              <a:t>De acordo com a pesquisa do </a:t>
            </a:r>
            <a:r>
              <a:rPr lang="pt-BR" sz="1600" i="1" dirty="0"/>
              <a:t>MIT</a:t>
            </a:r>
            <a:r>
              <a:rPr lang="pt-BR" sz="1600" dirty="0"/>
              <a:t>, </a:t>
            </a:r>
            <a:r>
              <a:rPr lang="pt-BR" sz="1600" dirty="0" smtClean="0"/>
              <a:t/>
            </a:r>
            <a:br>
              <a:rPr lang="pt-BR" sz="1600" dirty="0" smtClean="0"/>
            </a:br>
            <a:r>
              <a:rPr lang="pt-BR" sz="1600" dirty="0" smtClean="0"/>
              <a:t>as </a:t>
            </a:r>
            <a:r>
              <a:rPr lang="pt-BR" sz="1600" dirty="0"/>
              <a:t>informações falsas se disseminam </a:t>
            </a:r>
            <a:r>
              <a:rPr lang="pt-BR" sz="1600" dirty="0" smtClean="0"/>
              <a:t/>
            </a:r>
            <a:br>
              <a:rPr lang="pt-BR" sz="1600" dirty="0" smtClean="0"/>
            </a:br>
            <a:r>
              <a:rPr lang="pt-BR" sz="1600" dirty="0" smtClean="0"/>
              <a:t>mais </a:t>
            </a:r>
            <a:r>
              <a:rPr lang="pt-BR" sz="1600" dirty="0"/>
              <a:t>rápido e com maior alcance que </a:t>
            </a:r>
            <a:r>
              <a:rPr lang="pt-BR" sz="1600" dirty="0" smtClean="0"/>
              <a:t/>
            </a:r>
            <a:br>
              <a:rPr lang="pt-BR" sz="1600" dirty="0" smtClean="0"/>
            </a:br>
            <a:r>
              <a:rPr lang="pt-BR" sz="1600" dirty="0" smtClean="0"/>
              <a:t>as </a:t>
            </a:r>
            <a:r>
              <a:rPr lang="pt-BR" sz="1600" dirty="0"/>
              <a:t>verdadeiras, principalmente quando </a:t>
            </a:r>
            <a:r>
              <a:rPr lang="pt-BR" sz="1600" dirty="0" smtClean="0"/>
              <a:t/>
            </a:r>
            <a:br>
              <a:rPr lang="pt-BR" sz="1600" dirty="0" smtClean="0"/>
            </a:br>
            <a:r>
              <a:rPr lang="pt-BR" sz="1600" dirty="0" smtClean="0"/>
              <a:t>o </a:t>
            </a:r>
            <a:r>
              <a:rPr lang="pt-BR" sz="1600" dirty="0"/>
              <a:t>tema é política. </a:t>
            </a:r>
          </a:p>
          <a:p>
            <a:pPr marL="342900" indent="-342900" algn="l">
              <a:buClr>
                <a:srgbClr val="910A43"/>
              </a:buClr>
              <a:buFont typeface="Arial" panose="020B0604020202020204" pitchFamily="34" charset="0"/>
              <a:buChar char="•"/>
            </a:pPr>
            <a:r>
              <a:rPr lang="pt-BR" sz="1600" dirty="0" smtClean="0"/>
              <a:t>Os </a:t>
            </a:r>
            <a:r>
              <a:rPr lang="pt-BR" sz="1600" dirty="0"/>
              <a:t>pesquisadores identificaram que, enquanto a verdade raramente chegava </a:t>
            </a:r>
            <a:r>
              <a:rPr lang="pt-BR" sz="1600" dirty="0" smtClean="0"/>
              <a:t/>
            </a:r>
            <a:br>
              <a:rPr lang="pt-BR" sz="1600" dirty="0" smtClean="0"/>
            </a:br>
            <a:r>
              <a:rPr lang="pt-BR" sz="1600" dirty="0" smtClean="0"/>
              <a:t>a </a:t>
            </a:r>
            <a:r>
              <a:rPr lang="pt-BR" sz="1600" dirty="0"/>
              <a:t>mais de mil usuários, as </a:t>
            </a:r>
            <a:r>
              <a:rPr lang="pt-BR" sz="1600" i="1" dirty="0" err="1"/>
              <a:t>fake</a:t>
            </a:r>
            <a:r>
              <a:rPr lang="pt-BR" sz="1600" i="1" dirty="0"/>
              <a:t> </a:t>
            </a:r>
            <a:r>
              <a:rPr lang="pt-BR" sz="1600" i="1" dirty="0" err="1"/>
              <a:t>news</a:t>
            </a:r>
            <a:r>
              <a:rPr lang="pt-BR" sz="1600" i="1" dirty="0"/>
              <a:t> </a:t>
            </a:r>
            <a:r>
              <a:rPr lang="pt-BR" sz="1600" dirty="0"/>
              <a:t>rotineiramente alcançavam mais de 10 mil pessoas. </a:t>
            </a:r>
          </a:p>
          <a:p>
            <a:pPr marL="342900" indent="-342900" algn="l">
              <a:buClr>
                <a:srgbClr val="910A43"/>
              </a:buClr>
              <a:buFont typeface="Arial" panose="020B0604020202020204" pitchFamily="34" charset="0"/>
              <a:buChar char="•"/>
            </a:pPr>
            <a:r>
              <a:rPr lang="pt-BR" sz="1600" dirty="0" smtClean="0">
                <a:solidFill>
                  <a:srgbClr val="910A43"/>
                </a:solidFill>
              </a:rPr>
              <a:t>USUÁRIOS:</a:t>
            </a:r>
            <a:r>
              <a:rPr lang="pt-BR" sz="1600" dirty="0" smtClean="0"/>
              <a:t> </a:t>
            </a:r>
            <a:r>
              <a:rPr lang="pt-BR" sz="1600" dirty="0"/>
              <a:t>quem mais divulgou notícias falsas tinha menos seguidores.</a:t>
            </a:r>
          </a:p>
          <a:p>
            <a:pPr marL="342900" indent="-342900" algn="l">
              <a:buClr>
                <a:srgbClr val="910A43"/>
              </a:buClr>
              <a:buFont typeface="Arial" panose="020B0604020202020204" pitchFamily="34" charset="0"/>
              <a:buChar char="•"/>
            </a:pPr>
            <a:r>
              <a:rPr lang="pt-BR" sz="1600" dirty="0" smtClean="0">
                <a:solidFill>
                  <a:srgbClr val="910A43"/>
                </a:solidFill>
              </a:rPr>
              <a:t>CONTEÚDO:</a:t>
            </a:r>
            <a:r>
              <a:rPr lang="pt-BR" sz="1600" dirty="0" smtClean="0"/>
              <a:t> </a:t>
            </a:r>
            <a:r>
              <a:rPr lang="pt-BR" sz="1600" dirty="0"/>
              <a:t>trazia mais novidades, com informações que os usuários jamais tinham visto na rede social. Além disso, provocava diferentes reações emocionais em quem os replicava, com expressões exacerbadas de surpresa, medo ou revolta.</a:t>
            </a:r>
          </a:p>
          <a:p>
            <a:pPr marL="342900" indent="-342900" algn="l">
              <a:buClr>
                <a:srgbClr val="910A43"/>
              </a:buClr>
              <a:buFont typeface="Arial" panose="020B0604020202020204" pitchFamily="34" charset="0"/>
              <a:buChar char="•"/>
            </a:pPr>
            <a:endParaRPr lang="pt-BR" sz="1600" dirty="0"/>
          </a:p>
          <a:p>
            <a:pPr marL="342900" indent="-342900" algn="l">
              <a:buClr>
                <a:srgbClr val="910A43"/>
              </a:buClr>
              <a:buFont typeface="Arial" panose="020B0604020202020204" pitchFamily="34" charset="0"/>
              <a:buChar char="•"/>
            </a:pPr>
            <a:endParaRPr lang="pt-BR" sz="1600" dirty="0"/>
          </a:p>
          <a:p>
            <a:pPr marL="342900" indent="-342900" algn="l">
              <a:buClr>
                <a:srgbClr val="910A43"/>
              </a:buClr>
              <a:buFont typeface="Arial" panose="020B0604020202020204" pitchFamily="34" charset="0"/>
              <a:buChar char="•"/>
            </a:pPr>
            <a:endParaRPr lang="pt-BR" sz="1600" dirty="0"/>
          </a:p>
        </p:txBody>
      </p:sp>
      <p:sp>
        <p:nvSpPr>
          <p:cNvPr id="5" name="Subtítulo 3">
            <a:extLst>
              <a:ext uri="{FF2B5EF4-FFF2-40B4-BE49-F238E27FC236}">
                <a16:creationId xmlns="" xmlns:a16="http://schemas.microsoft.com/office/drawing/2014/main" id="{68BADF7E-413A-4936-BCE1-732327336ED2}"/>
              </a:ext>
            </a:extLst>
          </p:cNvPr>
          <p:cNvSpPr txBox="1">
            <a:spLocks/>
          </p:cNvSpPr>
          <p:nvPr/>
        </p:nvSpPr>
        <p:spPr>
          <a:xfrm>
            <a:off x="884338" y="704925"/>
            <a:ext cx="8620620" cy="75544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2800" b="1" dirty="0">
                <a:solidFill>
                  <a:srgbClr val="910A43"/>
                </a:solidFill>
              </a:rPr>
              <a:t>Compartilhamento </a:t>
            </a:r>
            <a:r>
              <a:rPr lang="pt-BR" sz="2800" b="1" dirty="0" smtClean="0">
                <a:solidFill>
                  <a:srgbClr val="910A43"/>
                </a:solidFill>
              </a:rPr>
              <a:t>indiscriminado</a:t>
            </a:r>
            <a:endParaRPr lang="pt-BR" sz="2800" b="1" dirty="0">
              <a:solidFill>
                <a:srgbClr val="910A43"/>
              </a:solidFill>
            </a:endParaRPr>
          </a:p>
        </p:txBody>
      </p:sp>
    </p:spTree>
    <p:extLst>
      <p:ext uri="{BB962C8B-B14F-4D97-AF65-F5344CB8AC3E}">
        <p14:creationId xmlns:p14="http://schemas.microsoft.com/office/powerpoint/2010/main" val="40664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lust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3926" y="1418804"/>
            <a:ext cx="5053908" cy="5357742"/>
          </a:xfrm>
          <a:prstGeom prst="rect">
            <a:avLst/>
          </a:prstGeom>
        </p:spPr>
      </p:pic>
      <p:sp>
        <p:nvSpPr>
          <p:cNvPr id="8" name="Rectangle 7"/>
          <p:cNvSpPr/>
          <p:nvPr/>
        </p:nvSpPr>
        <p:spPr>
          <a:xfrm>
            <a:off x="352760" y="1428725"/>
            <a:ext cx="10164719" cy="4067921"/>
          </a:xfrm>
          <a:prstGeom prst="rect">
            <a:avLst/>
          </a:prstGeom>
          <a:noFill/>
          <a:ln>
            <a:solidFill>
              <a:srgbClr val="910A4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52760" y="1418804"/>
            <a:ext cx="10164719" cy="292263"/>
          </a:xfrm>
          <a:prstGeom prst="rect">
            <a:avLst/>
          </a:prstGeom>
          <a:solidFill>
            <a:srgbClr val="910A4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btítulo 2">
            <a:extLst>
              <a:ext uri="{FF2B5EF4-FFF2-40B4-BE49-F238E27FC236}">
                <a16:creationId xmlns="" xmlns:a16="http://schemas.microsoft.com/office/drawing/2014/main" id="{3D8734FE-6539-4A67-B5F4-EC74819FB402}"/>
              </a:ext>
            </a:extLst>
          </p:cNvPr>
          <p:cNvSpPr txBox="1">
            <a:spLocks/>
          </p:cNvSpPr>
          <p:nvPr/>
        </p:nvSpPr>
        <p:spPr>
          <a:xfrm>
            <a:off x="837868" y="2115767"/>
            <a:ext cx="4311729" cy="261690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10A43"/>
              </a:buClr>
              <a:buFont typeface="Arial" panose="020B0604020202020204" pitchFamily="34" charset="0"/>
              <a:buChar char="•"/>
            </a:pPr>
            <a:r>
              <a:rPr lang="pt-BR" sz="1600" dirty="0" smtClean="0">
                <a:solidFill>
                  <a:srgbClr val="910A43"/>
                </a:solidFill>
              </a:rPr>
              <a:t>CONCEITO DA PÓS-VERDADE: </a:t>
            </a:r>
            <a:r>
              <a:rPr lang="pt-BR" sz="1600" dirty="0" smtClean="0"/>
              <a:t>a </a:t>
            </a:r>
            <a:r>
              <a:rPr lang="pt-BR" sz="1600" dirty="0"/>
              <a:t>adesão a crenças pessoais, apelos emotivos e sensações subjetivas acabam influenciando mais a formação da opinião pública que a própria objetividade dos fatos.</a:t>
            </a:r>
          </a:p>
          <a:p>
            <a:pPr marL="342900" indent="-342900" algn="l">
              <a:buClr>
                <a:srgbClr val="910A43"/>
              </a:buClr>
              <a:buFont typeface="Arial" panose="020B0604020202020204" pitchFamily="34" charset="0"/>
              <a:buChar char="•"/>
            </a:pPr>
            <a:r>
              <a:rPr lang="pt-BR" sz="1600" dirty="0" smtClean="0">
                <a:solidFill>
                  <a:srgbClr val="910A43"/>
                </a:solidFill>
              </a:rPr>
              <a:t>VIÉS DE CONFIRMAÇÃO: </a:t>
            </a:r>
            <a:r>
              <a:rPr lang="pt-BR" sz="1600" dirty="0" smtClean="0"/>
              <a:t>tendência </a:t>
            </a:r>
            <a:r>
              <a:rPr lang="pt-BR" sz="1600" dirty="0"/>
              <a:t>cognitiva que faz as pessoas terem mais propensão de lembrar, pesquisar ou interpretar fatos e informações que confirmem suas ideologias. O problema se agrava quando se tem em conta que nem sempre o ato de compartilhar tem como objetivo final informar.</a:t>
            </a:r>
          </a:p>
          <a:p>
            <a:pPr marL="342900" indent="-342900" algn="l">
              <a:buClr>
                <a:srgbClr val="910A43"/>
              </a:buClr>
              <a:buFont typeface="Arial" panose="020B0604020202020204" pitchFamily="34" charset="0"/>
              <a:buChar char="•"/>
            </a:pPr>
            <a:endParaRPr lang="pt-BR" sz="1600" dirty="0"/>
          </a:p>
          <a:p>
            <a:pPr marL="342900" indent="-342900" algn="l">
              <a:buClr>
                <a:srgbClr val="910A43"/>
              </a:buClr>
              <a:buFont typeface="Arial" panose="020B0604020202020204" pitchFamily="34" charset="0"/>
              <a:buChar char="•"/>
            </a:pPr>
            <a:endParaRPr lang="pt-BR" sz="1600" dirty="0"/>
          </a:p>
          <a:p>
            <a:pPr marL="342900" indent="-342900" algn="l">
              <a:buClr>
                <a:srgbClr val="910A43"/>
              </a:buClr>
              <a:buFont typeface="Arial" panose="020B0604020202020204" pitchFamily="34" charset="0"/>
              <a:buChar char="•"/>
            </a:pPr>
            <a:endParaRPr lang="pt-BR" sz="1600" dirty="0"/>
          </a:p>
        </p:txBody>
      </p:sp>
      <p:sp>
        <p:nvSpPr>
          <p:cNvPr id="5" name="Subtítulo 3">
            <a:extLst>
              <a:ext uri="{FF2B5EF4-FFF2-40B4-BE49-F238E27FC236}">
                <a16:creationId xmlns="" xmlns:a16="http://schemas.microsoft.com/office/drawing/2014/main" id="{68BADF7E-413A-4936-BCE1-732327336ED2}"/>
              </a:ext>
            </a:extLst>
          </p:cNvPr>
          <p:cNvSpPr txBox="1">
            <a:spLocks/>
          </p:cNvSpPr>
          <p:nvPr/>
        </p:nvSpPr>
        <p:spPr>
          <a:xfrm>
            <a:off x="884338" y="704925"/>
            <a:ext cx="8620620" cy="75544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2800" b="1" dirty="0">
                <a:solidFill>
                  <a:srgbClr val="910A43"/>
                </a:solidFill>
              </a:rPr>
              <a:t>Compartilhamento </a:t>
            </a:r>
            <a:r>
              <a:rPr lang="pt-BR" sz="2800" b="1" dirty="0" smtClean="0">
                <a:solidFill>
                  <a:srgbClr val="910A43"/>
                </a:solidFill>
              </a:rPr>
              <a:t>indiscriminado</a:t>
            </a:r>
            <a:endParaRPr lang="pt-BR" sz="2800" b="1" dirty="0">
              <a:solidFill>
                <a:srgbClr val="910A43"/>
              </a:solidFill>
            </a:endParaRPr>
          </a:p>
        </p:txBody>
      </p:sp>
    </p:spTree>
    <p:extLst>
      <p:ext uri="{BB962C8B-B14F-4D97-AF65-F5344CB8AC3E}">
        <p14:creationId xmlns:p14="http://schemas.microsoft.com/office/powerpoint/2010/main" val="243580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lust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3926" y="1418804"/>
            <a:ext cx="5053908" cy="5357742"/>
          </a:xfrm>
          <a:prstGeom prst="rect">
            <a:avLst/>
          </a:prstGeom>
        </p:spPr>
      </p:pic>
      <p:sp>
        <p:nvSpPr>
          <p:cNvPr id="8" name="Rectangle 7"/>
          <p:cNvSpPr/>
          <p:nvPr/>
        </p:nvSpPr>
        <p:spPr>
          <a:xfrm>
            <a:off x="352760" y="1428726"/>
            <a:ext cx="10164719" cy="3720660"/>
          </a:xfrm>
          <a:prstGeom prst="rect">
            <a:avLst/>
          </a:prstGeom>
          <a:noFill/>
          <a:ln>
            <a:solidFill>
              <a:srgbClr val="910A4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52760" y="1418804"/>
            <a:ext cx="10164719" cy="292263"/>
          </a:xfrm>
          <a:prstGeom prst="rect">
            <a:avLst/>
          </a:prstGeom>
          <a:solidFill>
            <a:srgbClr val="910A4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btítulo 2">
            <a:extLst>
              <a:ext uri="{FF2B5EF4-FFF2-40B4-BE49-F238E27FC236}">
                <a16:creationId xmlns="" xmlns:a16="http://schemas.microsoft.com/office/drawing/2014/main" id="{3D8734FE-6539-4A67-B5F4-EC74819FB402}"/>
              </a:ext>
            </a:extLst>
          </p:cNvPr>
          <p:cNvSpPr txBox="1">
            <a:spLocks/>
          </p:cNvSpPr>
          <p:nvPr/>
        </p:nvSpPr>
        <p:spPr>
          <a:xfrm>
            <a:off x="837868" y="2115767"/>
            <a:ext cx="4311729" cy="261690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10A43"/>
              </a:buClr>
              <a:buFont typeface="Arial" panose="020B0604020202020204" pitchFamily="34" charset="0"/>
              <a:buChar char="•"/>
            </a:pPr>
            <a:r>
              <a:rPr lang="pt-BR" sz="1600" dirty="0"/>
              <a:t>A busca de informações é fundamental, além de e gerenciá-las em favor da construção do conhecimento.</a:t>
            </a:r>
          </a:p>
          <a:p>
            <a:pPr marL="342900" indent="-342900" algn="l">
              <a:buClr>
                <a:srgbClr val="910A43"/>
              </a:buClr>
              <a:buFont typeface="Arial" panose="020B0604020202020204" pitchFamily="34" charset="0"/>
              <a:buChar char="•"/>
            </a:pPr>
            <a:r>
              <a:rPr lang="pt-BR" sz="1600" dirty="0" smtClean="0"/>
              <a:t>Essa </a:t>
            </a:r>
            <a:r>
              <a:rPr lang="pt-BR" sz="1600" dirty="0"/>
              <a:t>demanda resgata a importância do bibliotecário, cujas habilidades o destacam entre as dez profissões mais promissoras da próxima década.</a:t>
            </a:r>
          </a:p>
          <a:p>
            <a:pPr marL="342900" indent="-342900" algn="l">
              <a:buClr>
                <a:srgbClr val="910A43"/>
              </a:buClr>
              <a:buFont typeface="Arial" panose="020B0604020202020204" pitchFamily="34" charset="0"/>
              <a:buChar char="•"/>
            </a:pPr>
            <a:r>
              <a:rPr lang="pt-BR" sz="1600" dirty="0" smtClean="0"/>
              <a:t>O </a:t>
            </a:r>
            <a:r>
              <a:rPr lang="pt-BR" sz="1600" dirty="0"/>
              <a:t>bibliotecário será um mediador, com foco na criticidade do pensamento, avaliando a procedência da informação, de que modo e por que chegou ao usuário.</a:t>
            </a:r>
          </a:p>
          <a:p>
            <a:pPr marL="342900" indent="-342900" algn="l">
              <a:buClr>
                <a:srgbClr val="910A43"/>
              </a:buClr>
              <a:buFont typeface="Arial" panose="020B0604020202020204" pitchFamily="34" charset="0"/>
              <a:buChar char="•"/>
            </a:pPr>
            <a:endParaRPr lang="pt-BR" sz="1600" dirty="0"/>
          </a:p>
        </p:txBody>
      </p:sp>
      <p:sp>
        <p:nvSpPr>
          <p:cNvPr id="5" name="Subtítulo 3">
            <a:extLst>
              <a:ext uri="{FF2B5EF4-FFF2-40B4-BE49-F238E27FC236}">
                <a16:creationId xmlns="" xmlns:a16="http://schemas.microsoft.com/office/drawing/2014/main" id="{68BADF7E-413A-4936-BCE1-732327336ED2}"/>
              </a:ext>
            </a:extLst>
          </p:cNvPr>
          <p:cNvSpPr txBox="1">
            <a:spLocks/>
          </p:cNvSpPr>
          <p:nvPr/>
        </p:nvSpPr>
        <p:spPr>
          <a:xfrm>
            <a:off x="884338" y="704925"/>
            <a:ext cx="8620620" cy="75544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2800" b="1" dirty="0">
                <a:solidFill>
                  <a:srgbClr val="910A43"/>
                </a:solidFill>
              </a:rPr>
              <a:t>Em busca de verdades – A importância do </a:t>
            </a:r>
            <a:r>
              <a:rPr lang="pt-BR" sz="2800" b="1" dirty="0" smtClean="0">
                <a:solidFill>
                  <a:srgbClr val="910A43"/>
                </a:solidFill>
              </a:rPr>
              <a:t>bibliotecário</a:t>
            </a:r>
            <a:endParaRPr lang="pt-BR" sz="2800" b="1" dirty="0">
              <a:solidFill>
                <a:srgbClr val="910A43"/>
              </a:solidFill>
            </a:endParaRPr>
          </a:p>
        </p:txBody>
      </p:sp>
      <p:sp>
        <p:nvSpPr>
          <p:cNvPr id="7" name="Subtítulo 2">
            <a:extLst>
              <a:ext uri="{FF2B5EF4-FFF2-40B4-BE49-F238E27FC236}">
                <a16:creationId xmlns="" xmlns:a16="http://schemas.microsoft.com/office/drawing/2014/main" id="{3D8734FE-6539-4A67-B5F4-EC74819FB402}"/>
              </a:ext>
            </a:extLst>
          </p:cNvPr>
          <p:cNvSpPr txBox="1">
            <a:spLocks/>
          </p:cNvSpPr>
          <p:nvPr/>
        </p:nvSpPr>
        <p:spPr>
          <a:xfrm>
            <a:off x="347276" y="5419709"/>
            <a:ext cx="4613800" cy="138660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uClr>
                <a:srgbClr val="910A43"/>
              </a:buClr>
            </a:pPr>
            <a:r>
              <a:rPr lang="pt-BR" sz="1600" dirty="0">
                <a:solidFill>
                  <a:srgbClr val="910A43"/>
                </a:solidFill>
              </a:rPr>
              <a:t>A Competência em Informação, campo de estudo da Biblioteconomia, </a:t>
            </a:r>
            <a:r>
              <a:rPr lang="pt-BR" sz="1600" dirty="0" smtClean="0">
                <a:solidFill>
                  <a:srgbClr val="910A43"/>
                </a:solidFill>
              </a:rPr>
              <a:t>prega </a:t>
            </a:r>
            <a:r>
              <a:rPr lang="pt-BR" sz="1600" dirty="0">
                <a:solidFill>
                  <a:srgbClr val="910A43"/>
                </a:solidFill>
              </a:rPr>
              <a:t>a necessidade de alfabetizar digitalmente os cidadãos </a:t>
            </a:r>
            <a:r>
              <a:rPr lang="pt-BR" sz="1600" dirty="0" smtClean="0">
                <a:solidFill>
                  <a:srgbClr val="910A43"/>
                </a:solidFill>
              </a:rPr>
              <a:t>para </a:t>
            </a:r>
            <a:r>
              <a:rPr lang="pt-BR" sz="1600" dirty="0">
                <a:solidFill>
                  <a:srgbClr val="910A43"/>
                </a:solidFill>
              </a:rPr>
              <a:t>que se tornem competentes no mundo informacional, </a:t>
            </a:r>
            <a:r>
              <a:rPr lang="pt-BR" sz="1600" dirty="0" smtClean="0">
                <a:solidFill>
                  <a:srgbClr val="910A43"/>
                </a:solidFill>
              </a:rPr>
              <a:t>com </a:t>
            </a:r>
            <a:r>
              <a:rPr lang="pt-BR" sz="1600" dirty="0">
                <a:solidFill>
                  <a:srgbClr val="910A43"/>
                </a:solidFill>
              </a:rPr>
              <a:t>habilidades específicas para atuar no ciberespaço.</a:t>
            </a:r>
          </a:p>
          <a:p>
            <a:pPr algn="l">
              <a:buClr>
                <a:srgbClr val="910A43"/>
              </a:buClr>
            </a:pPr>
            <a:endParaRPr lang="pt-BR" sz="1600" dirty="0">
              <a:solidFill>
                <a:srgbClr val="910A43"/>
              </a:solidFill>
            </a:endParaRPr>
          </a:p>
        </p:txBody>
      </p:sp>
    </p:spTree>
    <p:extLst>
      <p:ext uri="{BB962C8B-B14F-4D97-AF65-F5344CB8AC3E}">
        <p14:creationId xmlns:p14="http://schemas.microsoft.com/office/powerpoint/2010/main" val="1071157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050049" y="4672715"/>
            <a:ext cx="7474991" cy="2021511"/>
          </a:xfrm>
          <a:prstGeom prst="rect">
            <a:avLst/>
          </a:prstGeom>
          <a:noFill/>
        </p:spPr>
        <p:txBody>
          <a:bodyPr wrap="square" rIns="144000" bIns="36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pt-BR" sz="1400" dirty="0"/>
              <a:t>Para a realização da oficina </a:t>
            </a:r>
            <a:r>
              <a:rPr lang="pt-BR" sz="1400" i="1" dirty="0"/>
              <a:t>Verdadeiro ou Falso? Identificando </a:t>
            </a:r>
            <a:r>
              <a:rPr lang="pt-BR" sz="1400" i="1" dirty="0" err="1"/>
              <a:t>fake</a:t>
            </a:r>
            <a:r>
              <a:rPr lang="pt-BR" sz="1400" i="1" dirty="0"/>
              <a:t> </a:t>
            </a:r>
            <a:r>
              <a:rPr lang="pt-BR" sz="1400" i="1" dirty="0" err="1"/>
              <a:t>news</a:t>
            </a:r>
            <a:r>
              <a:rPr lang="pt-BR" sz="1400" dirty="0"/>
              <a:t>, peça que os participantes realizem as seguintes tarefas como preparação para o encontro</a:t>
            </a:r>
            <a:r>
              <a:rPr lang="pt-BR" sz="1400" dirty="0" smtClean="0"/>
              <a:t>:</a:t>
            </a:r>
            <a:br>
              <a:rPr lang="pt-BR" sz="1400" dirty="0" smtClean="0"/>
            </a:br>
            <a:endParaRPr lang="pt-BR" sz="1400" dirty="0" smtClean="0"/>
          </a:p>
          <a:p>
            <a:pPr marL="285750" indent="-285750">
              <a:buFontTx/>
              <a:buChar char="-"/>
            </a:pPr>
            <a:r>
              <a:rPr lang="pt-BR" sz="1400" dirty="0" smtClean="0"/>
              <a:t>Leitura </a:t>
            </a:r>
            <a:r>
              <a:rPr lang="pt-BR" sz="1400" dirty="0"/>
              <a:t>do texto </a:t>
            </a:r>
            <a:r>
              <a:rPr lang="pt-BR" sz="1400" i="1" dirty="0"/>
              <a:t>Verdadeiro ou Falso? Identificando </a:t>
            </a:r>
            <a:r>
              <a:rPr lang="pt-BR" sz="1400" dirty="0" err="1"/>
              <a:t>fake</a:t>
            </a:r>
            <a:r>
              <a:rPr lang="pt-BR" sz="1400" dirty="0"/>
              <a:t> </a:t>
            </a:r>
            <a:r>
              <a:rPr lang="pt-BR" sz="1400" dirty="0" err="1"/>
              <a:t>news</a:t>
            </a:r>
            <a:r>
              <a:rPr lang="pt-BR" sz="1400" i="1" dirty="0"/>
              <a:t> </a:t>
            </a:r>
            <a:r>
              <a:rPr lang="pt-BR" sz="1400" dirty="0"/>
              <a:t>– Revista </a:t>
            </a:r>
            <a:r>
              <a:rPr lang="pt-BR" sz="1400" dirty="0" err="1"/>
              <a:t>Educatrix</a:t>
            </a:r>
            <a:r>
              <a:rPr lang="pt-BR" sz="1400" dirty="0"/>
              <a:t>, nº 15 – 2018, páginas 116 a 119</a:t>
            </a:r>
            <a:r>
              <a:rPr lang="pt-BR" sz="1400" dirty="0" smtClean="0"/>
              <a:t>.</a:t>
            </a:r>
            <a:br>
              <a:rPr lang="pt-BR" sz="1400" dirty="0" smtClean="0"/>
            </a:br>
            <a:endParaRPr lang="en-US" sz="1400" dirty="0"/>
          </a:p>
          <a:p>
            <a:pPr marL="285750" indent="-285750">
              <a:buFontTx/>
              <a:buChar char="-"/>
            </a:pPr>
            <a:r>
              <a:rPr lang="pt-BR" sz="1400" dirty="0" smtClean="0"/>
              <a:t>Artigo </a:t>
            </a:r>
            <a:r>
              <a:rPr lang="pt-BR" sz="1400" i="1" dirty="0"/>
              <a:t>Convivendo em Grupos </a:t>
            </a:r>
            <a:r>
              <a:rPr lang="pt-BR" sz="1400" dirty="0"/>
              <a:t>Virtuais, de </a:t>
            </a:r>
            <a:r>
              <a:rPr lang="pt-BR" sz="1400" dirty="0" err="1"/>
              <a:t>Leusa</a:t>
            </a:r>
            <a:r>
              <a:rPr lang="pt-BR" sz="1400" dirty="0"/>
              <a:t> Araújo, no </a:t>
            </a:r>
            <a:r>
              <a:rPr lang="pt-BR" sz="1400" b="1" dirty="0"/>
              <a:t>Redes Moderna </a:t>
            </a:r>
            <a:r>
              <a:rPr lang="pt-BR" sz="1400" b="1" dirty="0" smtClean="0"/>
              <a:t/>
            </a:r>
            <a:br>
              <a:rPr lang="pt-BR" sz="1400" b="1" dirty="0" smtClean="0"/>
            </a:br>
            <a:r>
              <a:rPr lang="pt-BR" sz="1400" dirty="0" smtClean="0"/>
              <a:t>(</a:t>
            </a:r>
            <a:r>
              <a:rPr lang="pt-BR" sz="1400" u="sng" dirty="0" err="1"/>
              <a:t>http</a:t>
            </a:r>
            <a:r>
              <a:rPr lang="pt-BR" sz="1400" u="sng" dirty="0"/>
              <a:t>://</a:t>
            </a:r>
            <a:r>
              <a:rPr lang="pt-BR" sz="1400" u="sng" dirty="0" err="1"/>
              <a:t>redes.moderna.com.br</a:t>
            </a:r>
            <a:r>
              <a:rPr lang="pt-BR" sz="1400" u="sng" dirty="0"/>
              <a:t>/2018/08/24/convivendo-em-grupos-virtuais/</a:t>
            </a:r>
            <a:r>
              <a:rPr lang="pt-BR" sz="1400" dirty="0"/>
              <a:t>).</a:t>
            </a:r>
            <a:endParaRPr lang="en-US" sz="1400" dirty="0"/>
          </a:p>
          <a:p>
            <a:pPr marL="285750" indent="-285750">
              <a:buFontTx/>
              <a:buChar char="-"/>
            </a:pPr>
            <a:endParaRPr lang="en-US" sz="1400" dirty="0"/>
          </a:p>
        </p:txBody>
      </p:sp>
      <p:sp>
        <p:nvSpPr>
          <p:cNvPr id="36" name="Title 13"/>
          <p:cNvSpPr txBox="1">
            <a:spLocks/>
          </p:cNvSpPr>
          <p:nvPr/>
        </p:nvSpPr>
        <p:spPr>
          <a:xfrm>
            <a:off x="1075808" y="4062982"/>
            <a:ext cx="9612829" cy="761999"/>
          </a:xfrm>
          <a:prstGeom prst="rect">
            <a:avLst/>
          </a:prstGeom>
        </p:spPr>
        <p:txBody>
          <a:bodyPr rtlCol="0">
            <a:noAutofit/>
          </a:bodyPr>
          <a:lstStyle>
            <a:lvl1pPr algn="l" defTabSz="457200" rtl="0" eaLnBrk="1" latinLnBrk="0" hangingPunct="1">
              <a:spcBef>
                <a:spcPct val="0"/>
              </a:spcBef>
              <a:buNone/>
              <a:defRPr sz="3600" kern="1200" cap="all">
                <a:ln w="3175" cmpd="sng">
                  <a:noFill/>
                </a:ln>
                <a:solidFill>
                  <a:schemeClr val="tx1"/>
                </a:solidFill>
                <a:effectLst/>
                <a:latin typeface="Arial"/>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sz="3200" b="1" cap="none" dirty="0" err="1">
                <a:solidFill>
                  <a:srgbClr val="595959"/>
                </a:solidFill>
                <a:latin typeface="Calibri"/>
                <a:cs typeface="Calibri"/>
              </a:rPr>
              <a:t>Preparação</a:t>
            </a:r>
            <a:r>
              <a:rPr lang="en-US" sz="3200" b="1" cap="none" dirty="0">
                <a:solidFill>
                  <a:srgbClr val="595959"/>
                </a:solidFill>
                <a:latin typeface="Calibri"/>
                <a:cs typeface="Calibri"/>
              </a:rPr>
              <a:t>:</a:t>
            </a:r>
          </a:p>
          <a:p>
            <a:pPr>
              <a:defRPr/>
            </a:pPr>
            <a:endParaRPr lang="en-US" sz="3200" b="1" cap="none" dirty="0">
              <a:solidFill>
                <a:srgbClr val="595959"/>
              </a:solidFill>
              <a:latin typeface="Calibri"/>
              <a:cs typeface="Calibri"/>
            </a:endParaRPr>
          </a:p>
        </p:txBody>
      </p:sp>
      <p:sp>
        <p:nvSpPr>
          <p:cNvPr id="37" name="Snip and Round Single Corner Rectangle 12"/>
          <p:cNvSpPr/>
          <p:nvPr/>
        </p:nvSpPr>
        <p:spPr>
          <a:xfrm rot="10800000">
            <a:off x="-1" y="-13375"/>
            <a:ext cx="12192000" cy="394373"/>
          </a:xfrm>
          <a:custGeom>
            <a:avLst/>
            <a:gdLst/>
            <a:ahLst/>
            <a:cxnLst/>
            <a:rect l="l" t="t" r="r" b="b"/>
            <a:pathLst>
              <a:path w="11183671" h="394373">
                <a:moveTo>
                  <a:pt x="11183671" y="394373"/>
                </a:moveTo>
                <a:lnTo>
                  <a:pt x="3042304" y="394373"/>
                </a:lnTo>
                <a:lnTo>
                  <a:pt x="622618" y="394373"/>
                </a:lnTo>
                <a:lnTo>
                  <a:pt x="0" y="394373"/>
                </a:lnTo>
                <a:lnTo>
                  <a:pt x="0" y="197187"/>
                </a:lnTo>
                <a:cubicBezTo>
                  <a:pt x="0" y="88284"/>
                  <a:pt x="88284" y="0"/>
                  <a:pt x="197187" y="0"/>
                </a:cubicBezTo>
                <a:lnTo>
                  <a:pt x="3042304" y="0"/>
                </a:lnTo>
                <a:lnTo>
                  <a:pt x="3042304" y="6684"/>
                </a:lnTo>
                <a:lnTo>
                  <a:pt x="11183671" y="6684"/>
                </a:lnTo>
                <a:close/>
              </a:path>
            </a:pathLst>
          </a:custGeom>
          <a:solidFill>
            <a:srgbClr val="00A1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a:p>
        </p:txBody>
      </p:sp>
      <p:pic>
        <p:nvPicPr>
          <p:cNvPr id="38" name="Imagen 1" descr="grafismo-cap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67" y="-66840"/>
            <a:ext cx="1042736" cy="96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Imagen 3" descr="logo-modern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57555" y="6742226"/>
            <a:ext cx="1804402" cy="487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itle 1"/>
          <p:cNvSpPr txBox="1">
            <a:spLocks/>
          </p:cNvSpPr>
          <p:nvPr/>
        </p:nvSpPr>
        <p:spPr>
          <a:xfrm>
            <a:off x="1075810" y="1508352"/>
            <a:ext cx="5110163" cy="363537"/>
          </a:xfrm>
          <a:prstGeom prst="rect">
            <a:avLst/>
          </a:prstGeom>
        </p:spPr>
        <p:txBody>
          <a:bodyPr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fontAlgn="auto">
              <a:spcAft>
                <a:spcPts val="0"/>
              </a:spcAft>
              <a:defRPr/>
            </a:pPr>
            <a:r>
              <a:rPr lang="en-US" dirty="0">
                <a:solidFill>
                  <a:srgbClr val="00A1E4"/>
                </a:solidFill>
                <a:latin typeface="Calibri"/>
                <a:cs typeface="Calibri"/>
              </a:rPr>
              <a:t>OFICINA</a:t>
            </a:r>
            <a:endParaRPr lang="en-US" sz="3600" dirty="0">
              <a:solidFill>
                <a:srgbClr val="00A1E4"/>
              </a:solidFill>
              <a:latin typeface="Calibri"/>
              <a:cs typeface="Calibri"/>
            </a:endParaRPr>
          </a:p>
        </p:txBody>
      </p:sp>
      <p:sp>
        <p:nvSpPr>
          <p:cNvPr id="46" name="Title 13"/>
          <p:cNvSpPr txBox="1">
            <a:spLocks/>
          </p:cNvSpPr>
          <p:nvPr/>
        </p:nvSpPr>
        <p:spPr>
          <a:xfrm>
            <a:off x="1075808" y="1822994"/>
            <a:ext cx="8345665" cy="1583176"/>
          </a:xfrm>
          <a:prstGeom prst="rect">
            <a:avLst/>
          </a:prstGeom>
        </p:spPr>
        <p:txBody>
          <a:bodyPr rtlCol="0">
            <a:noAutofit/>
          </a:bodyPr>
          <a:lstStyle>
            <a:lvl1pPr algn="l" defTabSz="457200" rtl="0" eaLnBrk="1" latinLnBrk="0" hangingPunct="1">
              <a:spcBef>
                <a:spcPct val="0"/>
              </a:spcBef>
              <a:buNone/>
              <a:defRPr sz="3600" kern="1200" cap="all">
                <a:ln w="3175" cmpd="sng">
                  <a:noFill/>
                </a:ln>
                <a:solidFill>
                  <a:schemeClr val="tx1"/>
                </a:solidFill>
                <a:effectLst/>
                <a:latin typeface="Arial"/>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sz="4800" b="1" cap="none" dirty="0" err="1">
                <a:solidFill>
                  <a:srgbClr val="595959"/>
                </a:solidFill>
                <a:latin typeface="Calibri"/>
                <a:cs typeface="Calibri"/>
              </a:rPr>
              <a:t>Verdadeiro</a:t>
            </a:r>
            <a:r>
              <a:rPr lang="en-US" sz="4800" b="1" cap="none" dirty="0">
                <a:solidFill>
                  <a:srgbClr val="595959"/>
                </a:solidFill>
                <a:latin typeface="Calibri"/>
                <a:cs typeface="Calibri"/>
              </a:rPr>
              <a:t> </a:t>
            </a:r>
            <a:r>
              <a:rPr lang="en-US" sz="4800" b="1" cap="none" dirty="0" err="1">
                <a:solidFill>
                  <a:srgbClr val="595959"/>
                </a:solidFill>
                <a:latin typeface="Calibri"/>
                <a:cs typeface="Calibri"/>
              </a:rPr>
              <a:t>ou</a:t>
            </a:r>
            <a:r>
              <a:rPr lang="en-US" sz="4800" b="1" cap="none" dirty="0">
                <a:solidFill>
                  <a:srgbClr val="595959"/>
                </a:solidFill>
                <a:latin typeface="Calibri"/>
                <a:cs typeface="Calibri"/>
              </a:rPr>
              <a:t> </a:t>
            </a:r>
            <a:r>
              <a:rPr lang="en-US" sz="4800" b="1" cap="none" dirty="0" err="1">
                <a:solidFill>
                  <a:srgbClr val="595959"/>
                </a:solidFill>
                <a:latin typeface="Calibri"/>
                <a:cs typeface="Calibri"/>
              </a:rPr>
              <a:t>Falso</a:t>
            </a:r>
            <a:r>
              <a:rPr lang="en-US" sz="4800" b="1" cap="none" dirty="0">
                <a:solidFill>
                  <a:srgbClr val="595959"/>
                </a:solidFill>
                <a:latin typeface="Calibri"/>
                <a:cs typeface="Calibri"/>
              </a:rPr>
              <a:t>? </a:t>
            </a:r>
            <a:r>
              <a:rPr lang="en-US" sz="4800" b="1" cap="none" dirty="0" err="1">
                <a:solidFill>
                  <a:srgbClr val="595959"/>
                </a:solidFill>
                <a:latin typeface="Calibri"/>
                <a:cs typeface="Calibri"/>
              </a:rPr>
              <a:t>Identificando</a:t>
            </a:r>
            <a:r>
              <a:rPr lang="en-US" sz="4800" b="1" cap="none" dirty="0">
                <a:solidFill>
                  <a:srgbClr val="595959"/>
                </a:solidFill>
                <a:latin typeface="Calibri"/>
                <a:cs typeface="Calibri"/>
              </a:rPr>
              <a:t> </a:t>
            </a:r>
            <a:r>
              <a:rPr lang="en-US" sz="4800" b="1" i="1" cap="none" dirty="0">
                <a:solidFill>
                  <a:srgbClr val="595959"/>
                </a:solidFill>
                <a:latin typeface="Calibri"/>
                <a:cs typeface="Calibri"/>
              </a:rPr>
              <a:t>fake news</a:t>
            </a:r>
            <a:endParaRPr lang="en-US" sz="4800" b="1" i="1" cap="none" dirty="0">
              <a:solidFill>
                <a:srgbClr val="595959"/>
              </a:solidFill>
              <a:latin typeface="Calibri"/>
              <a:cs typeface="Calibri"/>
            </a:endParaRPr>
          </a:p>
        </p:txBody>
      </p:sp>
      <p:sp>
        <p:nvSpPr>
          <p:cNvPr id="14" name="Rectangle 13"/>
          <p:cNvSpPr/>
          <p:nvPr/>
        </p:nvSpPr>
        <p:spPr>
          <a:xfrm>
            <a:off x="1177684" y="3579364"/>
            <a:ext cx="3429139" cy="427215"/>
          </a:xfrm>
          <a:prstGeom prst="rect">
            <a:avLst/>
          </a:prstGeom>
          <a:solidFill>
            <a:srgbClr val="16A2E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itle 1"/>
          <p:cNvSpPr txBox="1">
            <a:spLocks/>
          </p:cNvSpPr>
          <p:nvPr/>
        </p:nvSpPr>
        <p:spPr>
          <a:xfrm>
            <a:off x="1214362" y="3598237"/>
            <a:ext cx="3415553" cy="363537"/>
          </a:xfrm>
          <a:prstGeom prst="rect">
            <a:avLst/>
          </a:prstGeom>
        </p:spPr>
        <p:txBody>
          <a:bodyPr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000" b="1" dirty="0">
                <a:solidFill>
                  <a:schemeClr val="bg1"/>
                </a:solidFill>
                <a:latin typeface="Calibri"/>
                <a:cs typeface="Calibri"/>
              </a:rPr>
              <a:t>TEMPO ESTIMADO: </a:t>
            </a:r>
            <a:r>
              <a:rPr lang="en-US" sz="2000" b="1" dirty="0" smtClean="0">
                <a:solidFill>
                  <a:schemeClr val="bg1"/>
                </a:solidFill>
                <a:latin typeface="Calibri"/>
                <a:cs typeface="Calibri"/>
              </a:rPr>
              <a:t>2 </a:t>
            </a:r>
            <a:r>
              <a:rPr lang="en-US" sz="2000" b="1" dirty="0">
                <a:solidFill>
                  <a:schemeClr val="bg1"/>
                </a:solidFill>
                <a:latin typeface="Calibri"/>
                <a:cs typeface="Calibri"/>
              </a:rPr>
              <a:t>HORAS</a:t>
            </a:r>
          </a:p>
        </p:txBody>
      </p:sp>
    </p:spTree>
    <p:extLst>
      <p:ext uri="{BB962C8B-B14F-4D97-AF65-F5344CB8AC3E}">
        <p14:creationId xmlns:p14="http://schemas.microsoft.com/office/powerpoint/2010/main" val="4224810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050051" y="1381639"/>
            <a:ext cx="6258518" cy="3529616"/>
          </a:xfrm>
          <a:prstGeom prst="rect">
            <a:avLst/>
          </a:prstGeom>
          <a:noFill/>
        </p:spPr>
        <p:txBody>
          <a:bodyPr wrap="square" rIns="144000" bIns="36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pt-BR" sz="1400" b="1" dirty="0"/>
              <a:t>*Coordenador: </a:t>
            </a:r>
            <a:r>
              <a:rPr lang="pt-BR" sz="1400" dirty="0"/>
              <a:t>fica a seu critério a divisão e organização dos participantes da oficina. Você pode organizá-los por disciplina ou mesmo por segmento. Caso sua equipe seja muito grande, recomendamos que você realize esses encontros divididos por disciplina e por segmento. </a:t>
            </a:r>
            <a:endParaRPr lang="pt-BR" sz="1400" dirty="0" smtClean="0"/>
          </a:p>
          <a:p>
            <a:endParaRPr lang="en-US" sz="1400" dirty="0"/>
          </a:p>
          <a:p>
            <a:r>
              <a:rPr lang="pt-BR" sz="1400" dirty="0"/>
              <a:t>No caso dessa oficina específica, você pode cedê-la para que os professores apliquem em sala de aula (para os alunos dos anos finais do Ensino Fundamental e os do Ensino Médio) ou até mesmo em reuniões de pais, como exercício. </a:t>
            </a:r>
            <a:endParaRPr lang="pt-BR" sz="1400" dirty="0" smtClean="0"/>
          </a:p>
          <a:p>
            <a:endParaRPr lang="pt-BR" sz="1400" dirty="0" smtClean="0"/>
          </a:p>
          <a:p>
            <a:r>
              <a:rPr lang="pt-BR" sz="1400" b="1" dirty="0"/>
              <a:t>Abertura (10 minutos) </a:t>
            </a:r>
            <a:r>
              <a:rPr lang="pt-BR" sz="1400" dirty="0"/>
              <a:t>– a critério do coordenador(a). Recomendamos que, se os participantes da oficina atuarem em turnos diferentes de trabalho, que seja realizado um momento de apresentação deles. Pode-se preparar também etiquetas ou crachás para que o nome de todos fique visível.</a:t>
            </a:r>
            <a:endParaRPr lang="en-US" sz="1400" dirty="0"/>
          </a:p>
          <a:p>
            <a:r>
              <a:rPr lang="pt-BR" sz="1400" dirty="0"/>
              <a:t> </a:t>
            </a:r>
            <a:endParaRPr lang="en-US" sz="1400" dirty="0"/>
          </a:p>
          <a:p>
            <a:r>
              <a:rPr lang="pt-BR" sz="1400" b="1" dirty="0"/>
              <a:t>Apresentação (20 minutos) </a:t>
            </a:r>
            <a:r>
              <a:rPr lang="pt-BR" sz="1400" dirty="0"/>
              <a:t>– Por dentro da Educação 4.0</a:t>
            </a:r>
            <a:endParaRPr lang="en-US" sz="1400" dirty="0"/>
          </a:p>
          <a:p>
            <a:r>
              <a:rPr lang="pt-BR" sz="1400" dirty="0"/>
              <a:t>Slides disponíveis para </a:t>
            </a:r>
            <a:r>
              <a:rPr lang="pt-BR" sz="1400" i="1" dirty="0"/>
              <a:t>download</a:t>
            </a:r>
            <a:r>
              <a:rPr lang="pt-BR" sz="1400" dirty="0"/>
              <a:t> em ...</a:t>
            </a:r>
            <a:r>
              <a:rPr lang="en-US" sz="1400" dirty="0"/>
              <a:t> </a:t>
            </a:r>
            <a:endParaRPr lang="en-US" sz="1400" dirty="0"/>
          </a:p>
        </p:txBody>
      </p:sp>
      <p:sp>
        <p:nvSpPr>
          <p:cNvPr id="36" name="Title 13"/>
          <p:cNvSpPr txBox="1">
            <a:spLocks/>
          </p:cNvSpPr>
          <p:nvPr/>
        </p:nvSpPr>
        <p:spPr>
          <a:xfrm>
            <a:off x="1075808" y="668359"/>
            <a:ext cx="9612829" cy="761999"/>
          </a:xfrm>
          <a:prstGeom prst="rect">
            <a:avLst/>
          </a:prstGeom>
        </p:spPr>
        <p:txBody>
          <a:bodyPr rtlCol="0">
            <a:noAutofit/>
          </a:bodyPr>
          <a:lstStyle>
            <a:lvl1pPr algn="l" defTabSz="457200" rtl="0" eaLnBrk="1" latinLnBrk="0" hangingPunct="1">
              <a:spcBef>
                <a:spcPct val="0"/>
              </a:spcBef>
              <a:buNone/>
              <a:defRPr sz="3600" kern="1200" cap="all">
                <a:ln w="3175" cmpd="sng">
                  <a:noFill/>
                </a:ln>
                <a:solidFill>
                  <a:schemeClr val="tx1"/>
                </a:solidFill>
                <a:effectLst/>
                <a:latin typeface="Arial"/>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sz="3200" b="1" cap="none" dirty="0" err="1">
                <a:solidFill>
                  <a:srgbClr val="595959"/>
                </a:solidFill>
                <a:latin typeface="Calibri"/>
                <a:cs typeface="Calibri"/>
              </a:rPr>
              <a:t>Oficina</a:t>
            </a:r>
            <a:endParaRPr lang="en-US" sz="3200" b="1" cap="none" dirty="0">
              <a:solidFill>
                <a:srgbClr val="595959"/>
              </a:solidFill>
              <a:latin typeface="Calibri"/>
              <a:cs typeface="Calibri"/>
            </a:endParaRPr>
          </a:p>
        </p:txBody>
      </p:sp>
      <p:sp>
        <p:nvSpPr>
          <p:cNvPr id="37" name="Snip and Round Single Corner Rectangle 12"/>
          <p:cNvSpPr/>
          <p:nvPr/>
        </p:nvSpPr>
        <p:spPr>
          <a:xfrm rot="10800000">
            <a:off x="-1" y="-13375"/>
            <a:ext cx="12192000" cy="394373"/>
          </a:xfrm>
          <a:custGeom>
            <a:avLst/>
            <a:gdLst/>
            <a:ahLst/>
            <a:cxnLst/>
            <a:rect l="l" t="t" r="r" b="b"/>
            <a:pathLst>
              <a:path w="11183671" h="394373">
                <a:moveTo>
                  <a:pt x="11183671" y="394373"/>
                </a:moveTo>
                <a:lnTo>
                  <a:pt x="3042304" y="394373"/>
                </a:lnTo>
                <a:lnTo>
                  <a:pt x="622618" y="394373"/>
                </a:lnTo>
                <a:lnTo>
                  <a:pt x="0" y="394373"/>
                </a:lnTo>
                <a:lnTo>
                  <a:pt x="0" y="197187"/>
                </a:lnTo>
                <a:cubicBezTo>
                  <a:pt x="0" y="88284"/>
                  <a:pt x="88284" y="0"/>
                  <a:pt x="197187" y="0"/>
                </a:cubicBezTo>
                <a:lnTo>
                  <a:pt x="3042304" y="0"/>
                </a:lnTo>
                <a:lnTo>
                  <a:pt x="3042304" y="6684"/>
                </a:lnTo>
                <a:lnTo>
                  <a:pt x="11183671" y="6684"/>
                </a:lnTo>
                <a:close/>
              </a:path>
            </a:pathLst>
          </a:custGeom>
          <a:solidFill>
            <a:srgbClr val="00A1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a:p>
        </p:txBody>
      </p:sp>
      <p:pic>
        <p:nvPicPr>
          <p:cNvPr id="38" name="Imagen 1" descr="grafismo-cap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67" y="-66840"/>
            <a:ext cx="1042736" cy="96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Imagen 3" descr="logo-modern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57555" y="6742226"/>
            <a:ext cx="1804402" cy="487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504849" y="1196891"/>
            <a:ext cx="2990395" cy="3098729"/>
          </a:xfrm>
          <a:prstGeom prst="rect">
            <a:avLst/>
          </a:prstGeom>
          <a:noFill/>
        </p:spPr>
        <p:txBody>
          <a:bodyPr wrap="square" rIns="144000" bIns="36000">
            <a:spAutoFit/>
          </a:bodyPr>
          <a:lstStyle>
            <a:defPPr>
              <a:defRPr lang="pt-BR"/>
            </a:defPPr>
            <a:lvl1pPr>
              <a:defRPr sz="1400" b="1">
                <a:solidFill>
                  <a:schemeClr val="accent1"/>
                </a:solidFill>
                <a:latin typeface="Calibri" charset="0"/>
                <a:ea typeface="ＭＳ Ｐゴシック" charset="0"/>
              </a:defRPr>
            </a:lvl1pPr>
            <a:lvl2pPr marL="742950" indent="-285750">
              <a:defRPr>
                <a:latin typeface="Calibri" charset="0"/>
                <a:ea typeface="ＭＳ Ｐゴシック" charset="0"/>
              </a:defRPr>
            </a:lvl2pPr>
            <a:lvl3pPr marL="1143000" indent="-228600">
              <a:defRPr>
                <a:latin typeface="Calibri" charset="0"/>
                <a:ea typeface="ＭＳ Ｐゴシック" charset="0"/>
              </a:defRPr>
            </a:lvl3pPr>
            <a:lvl4pPr marL="1600200" indent="-228600">
              <a:defRPr>
                <a:latin typeface="Calibri" charset="0"/>
                <a:ea typeface="ＭＳ Ｐゴシック" charset="0"/>
              </a:defRPr>
            </a:lvl4pPr>
            <a:lvl5pPr marL="2057400" indent="-228600">
              <a:defRPr>
                <a:latin typeface="Calibri" charset="0"/>
                <a:ea typeface="ＭＳ Ｐゴシック" charset="0"/>
              </a:defRPr>
            </a:lvl5pPr>
            <a:lvl6pPr marL="2514600" indent="-228600" fontAlgn="base">
              <a:spcBef>
                <a:spcPct val="0"/>
              </a:spcBef>
              <a:spcAft>
                <a:spcPct val="0"/>
              </a:spcAft>
              <a:defRPr>
                <a:latin typeface="Calibri" charset="0"/>
                <a:ea typeface="ＭＳ Ｐゴシック" charset="0"/>
              </a:defRPr>
            </a:lvl6pPr>
            <a:lvl7pPr marL="2971800" indent="-228600" fontAlgn="base">
              <a:spcBef>
                <a:spcPct val="0"/>
              </a:spcBef>
              <a:spcAft>
                <a:spcPct val="0"/>
              </a:spcAft>
              <a:defRPr>
                <a:latin typeface="Calibri" charset="0"/>
                <a:ea typeface="ＭＳ Ｐゴシック" charset="0"/>
              </a:defRPr>
            </a:lvl7pPr>
            <a:lvl8pPr marL="3429000" indent="-228600" fontAlgn="base">
              <a:spcBef>
                <a:spcPct val="0"/>
              </a:spcBef>
              <a:spcAft>
                <a:spcPct val="0"/>
              </a:spcAft>
              <a:defRPr>
                <a:latin typeface="Calibri" charset="0"/>
                <a:ea typeface="ＭＳ Ｐゴシック" charset="0"/>
              </a:defRPr>
            </a:lvl8pPr>
            <a:lvl9pPr marL="3886200" indent="-228600" fontAlgn="base">
              <a:spcBef>
                <a:spcPct val="0"/>
              </a:spcBef>
              <a:spcAft>
                <a:spcPct val="0"/>
              </a:spcAft>
              <a:defRPr>
                <a:latin typeface="Calibri" charset="0"/>
                <a:ea typeface="ＭＳ Ｐゴシック" charset="0"/>
              </a:defRPr>
            </a:lvl9pPr>
          </a:lstStyle>
          <a:p>
            <a:r>
              <a:rPr lang="pt-BR" dirty="0">
                <a:solidFill>
                  <a:srgbClr val="00A1E4"/>
                </a:solidFill>
              </a:rPr>
              <a:t>OBSERVAÇÃO:</a:t>
            </a:r>
          </a:p>
          <a:p>
            <a:r>
              <a:rPr lang="pt-BR" b="0" dirty="0" smtClean="0">
                <a:solidFill>
                  <a:srgbClr val="00A1E4"/>
                </a:solidFill>
              </a:rPr>
              <a:t>Coordenador(a), a apresentação é apenas um momento para retomar a leitura que os participantes já realizaram da matéria. Não é necessário levar muito tempo nela.</a:t>
            </a:r>
            <a:endParaRPr lang="en-US" b="0" dirty="0" smtClean="0">
              <a:solidFill>
                <a:srgbClr val="00A1E4"/>
              </a:solidFill>
            </a:endParaRPr>
          </a:p>
          <a:p>
            <a:r>
              <a:rPr lang="pt-BR" b="0" dirty="0" smtClean="0">
                <a:solidFill>
                  <a:srgbClr val="00A1E4"/>
                </a:solidFill>
              </a:rPr>
              <a:t>No entanto, vale que você faça relatos de situações que já vivenciou, se julgar pertinentes ao tema, para incrementar esse momento.</a:t>
            </a:r>
            <a:endParaRPr lang="en-US" b="0" dirty="0" smtClean="0">
              <a:solidFill>
                <a:srgbClr val="00A1E4"/>
              </a:solidFill>
            </a:endParaRPr>
          </a:p>
          <a:p>
            <a:r>
              <a:rPr lang="pt-BR" b="0" dirty="0" smtClean="0">
                <a:solidFill>
                  <a:srgbClr val="00A1E4"/>
                </a:solidFill>
              </a:rPr>
              <a:t>Considere, também, alguns minutos para, ao final da apresentação, abrir espaço para perguntas ou comentários dos participantes.</a:t>
            </a:r>
            <a:r>
              <a:rPr lang="en-US" b="0" dirty="0" smtClean="0">
                <a:solidFill>
                  <a:srgbClr val="00A1E4"/>
                </a:solidFill>
              </a:rPr>
              <a:t> </a:t>
            </a:r>
            <a:endParaRPr lang="pt-BR" b="0" dirty="0">
              <a:solidFill>
                <a:srgbClr val="00A1E4"/>
              </a:solidFill>
            </a:endParaRPr>
          </a:p>
        </p:txBody>
      </p:sp>
      <p:sp>
        <p:nvSpPr>
          <p:cNvPr id="11" name="Rectangle 10">
            <a:extLst>
              <a:ext uri="{FF2B5EF4-FFF2-40B4-BE49-F238E27FC236}">
                <a16:creationId xmlns:a16="http://schemas.microsoft.com/office/drawing/2014/main" xmlns="" id="{AA0A7A8F-632F-5549-AA31-D2F0C6F8E7F6}"/>
              </a:ext>
            </a:extLst>
          </p:cNvPr>
          <p:cNvSpPr/>
          <p:nvPr/>
        </p:nvSpPr>
        <p:spPr>
          <a:xfrm>
            <a:off x="1075808" y="5158812"/>
            <a:ext cx="5835631" cy="427215"/>
          </a:xfrm>
          <a:prstGeom prst="rect">
            <a:avLst/>
          </a:prstGeom>
          <a:solidFill>
            <a:srgbClr val="00A1E4"/>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https:/</a:t>
            </a:r>
            <a:r>
              <a:rPr lang="en-US" dirty="0" smtClean="0"/>
              <a:t>/</a:t>
            </a:r>
            <a:endParaRPr lang="en-US" dirty="0"/>
          </a:p>
        </p:txBody>
      </p:sp>
    </p:spTree>
    <p:extLst>
      <p:ext uri="{BB962C8B-B14F-4D97-AF65-F5344CB8AC3E}">
        <p14:creationId xmlns:p14="http://schemas.microsoft.com/office/powerpoint/2010/main" val="1627910640"/>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531</TotalTime>
  <Words>1056</Words>
  <Application>Microsoft Macintosh PowerPoint</Application>
  <PresentationFormat>Custom</PresentationFormat>
  <Paragraphs>64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Aprendizagem baseada em projetos</dc:title>
  <dc:creator>Tassia Cobo</dc:creator>
  <cp:lastModifiedBy>Rafa Santos</cp:lastModifiedBy>
  <cp:revision>121</cp:revision>
  <dcterms:created xsi:type="dcterms:W3CDTF">2018-09-17T20:46:12Z</dcterms:created>
  <dcterms:modified xsi:type="dcterms:W3CDTF">2018-10-30T11:21:42Z</dcterms:modified>
</cp:coreProperties>
</file>