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</p:sldIdLst>
  <p:sldSz cx="10688638" cy="756285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7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A1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94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-288" y="-112"/>
      </p:cViewPr>
      <p:guideLst>
        <p:guide orient="horz" pos="2382"/>
        <p:guide orient="horz" pos="2982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0072C51-D511-431A-A2B9-2418B52C15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6080" y="1237717"/>
            <a:ext cx="8016479" cy="263299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E7FC08AE-6B6A-407F-8B87-E9CED347A1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080" y="3972247"/>
            <a:ext cx="8016479" cy="182593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C74D025E-8D87-46D3-B9B9-28E40EC29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07/11/18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79BAB73B-890C-46A4-818E-1D2034239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26FBC8FC-2966-414A-9C4B-7D2C3DCB7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3577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CEC1F23-C05E-4144-93C0-8707D7FB5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AF86D32B-3A67-4405-AFC6-6B299AC09B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6531ED7F-BFDC-4219-AA67-D61BC0B58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07/11/18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9E0FF7F1-2558-425A-846D-914A40D21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2496B746-95BA-43A6-A01D-5F5858905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5878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8E9AA8A2-4060-454C-AB50-329DF8DE8A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649056" y="402652"/>
            <a:ext cx="2304738" cy="6409166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EDB0D584-4D36-4EC4-ACEB-C1B3F8567C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34844" y="402652"/>
            <a:ext cx="6780605" cy="6409166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A2CFA24D-FE9A-42AC-915B-757139012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07/11/18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1FE0F32B-CBED-415E-B7A0-A51D44A30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0AF13128-98D6-4D9B-8F06-97C8EFA87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4066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BF75E82-EB6E-4EFC-B747-BFE34F83B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522EB16C-88C1-4C78-98CD-00C29A544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8E895DFD-5522-4C8F-A412-02CC5EEBC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07/11/18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75E133A8-67D1-4E40-AA60-A8A905E83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E9D50198-1A4D-4DF7-B252-4BD1F1A60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2831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0A1E227-023F-4DAD-9764-DB10A9780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277" y="1885462"/>
            <a:ext cx="9218950" cy="314593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4DF0AEE9-C902-4326-B1E5-86DAA61AAE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277" y="5061158"/>
            <a:ext cx="9218950" cy="165437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1FFFE0BA-5F1C-4837-8B3D-520C0F1B0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07/11/18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52B45598-89FC-4609-9A91-4E870679D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4C73A7CC-270B-4B58-97FD-3CD713844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7100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46E4B17-FF68-48E4-BBAF-961351661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634AE264-5A88-41F8-95E6-C5458653D4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4844" y="2013259"/>
            <a:ext cx="4542671" cy="4798559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62F50AE7-0047-4285-8D88-F8C3AF400F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11123" y="2013259"/>
            <a:ext cx="4542671" cy="4798559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597B3D0A-A014-4E1B-9693-F05DF1B5B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07/11/18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4B2CE1EB-70A8-429E-B4C5-C8DB5A959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97BEC765-4809-44E9-AC94-6D679B496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1838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787880B-A949-48E9-99ED-393D42554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6" y="402652"/>
            <a:ext cx="9218950" cy="1461801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657582BC-14EF-441F-BF2A-35DFF3559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237" y="1853949"/>
            <a:ext cx="4521794" cy="9085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C955E9CD-2053-4C57-AD14-770EDEA0C8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237" y="2762541"/>
            <a:ext cx="4521794" cy="40632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B6AE972D-3BA8-4AA6-B722-8B6B90AB65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1123" y="1853949"/>
            <a:ext cx="4544063" cy="9085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DF8BAA8E-FDC9-4CD2-937F-95E199966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1123" y="2762541"/>
            <a:ext cx="4544063" cy="40632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FB1E1ABF-57C1-429C-889F-5CA7CA6A2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07/11/18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xmlns="" id="{6E3F7D3D-B34B-49D6-9E8F-11F40210E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xmlns="" id="{8FCD7463-B538-4CDB-9280-BA7E3D091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7795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C6EF613-A77B-4DD6-B3FA-F0E52009A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2D34071C-24ED-4D3E-99F6-7D161DB2C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07/11/18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BDAE51A8-6F3A-4386-869E-37327F92A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5F91908B-7804-427E-BFCE-D2A807DB3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5531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AA6E103E-E7F3-4108-83E2-8CCF11834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07/11/18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477DE442-D674-4C80-AE03-E4FAA1B44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6599F130-9FFC-4144-AB09-6E883C7EA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7036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34C8037-8D41-49EC-87FC-A0328EC36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6" y="504190"/>
            <a:ext cx="3447364" cy="176466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91605B95-7787-4670-AD72-7E5A3F9E4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063" y="1088911"/>
            <a:ext cx="5411123" cy="53745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D71598B6-69FC-4C07-9C4B-6AB8CC779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36" y="2268855"/>
            <a:ext cx="3447364" cy="42033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1FF4E7E4-6AC2-498F-8B28-556EB4536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07/11/18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22C41F2C-A999-4C30-A913-25FD5B4E1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A7FB5AA2-7E9C-4E2F-BE83-A3D6D4514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132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03FB774-32D8-48E1-8B25-E0B36A50A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6" y="504190"/>
            <a:ext cx="3447364" cy="176466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3293DD9F-F166-4F17-8C8A-79DF6633E0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44063" y="1088911"/>
            <a:ext cx="5411123" cy="5374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28401FF7-826D-4061-9D78-38B0FBA8FA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36" y="2268855"/>
            <a:ext cx="3447364" cy="42033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0A946AFB-E800-45D8-A65C-D4C372846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07/11/18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B9610C80-2767-4A38-84BA-AF23D05AE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593D241F-19B4-4791-9E31-B100BB558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7750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xmlns="" id="{A60817F0-9828-4933-9C38-D903E5374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844" y="402652"/>
            <a:ext cx="9218950" cy="14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57130237-6F48-45B6-AFB6-A99E43BCAE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4844" y="2013259"/>
            <a:ext cx="9218950" cy="4798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A059A2D0-9BC9-4FA4-BFEA-9890C03FF0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844" y="7009642"/>
            <a:ext cx="24049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C62C9-FCE2-4D5D-BCF6-D2CB18BC0C77}" type="datetimeFigureOut">
              <a:rPr lang="pt-BR" smtClean="0"/>
              <a:t>07/11/18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E75A090B-5983-45E4-8906-33BF6BA96A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0612" y="7009642"/>
            <a:ext cx="3607415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EF70701A-1EE1-400D-8810-C6901FF165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48850" y="7009642"/>
            <a:ext cx="24049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5070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ap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0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58"/>
            <a:ext cx="10688638" cy="7556392"/>
          </a:xfrm>
          <a:prstGeom prst="rect">
            <a:avLst/>
          </a:prstGeom>
        </p:spPr>
      </p:pic>
      <p:sp>
        <p:nvSpPr>
          <p:cNvPr id="6" name="Subtítulo 2">
            <a:extLst>
              <a:ext uri="{FF2B5EF4-FFF2-40B4-BE49-F238E27FC236}">
                <a16:creationId xmlns:a16="http://schemas.microsoft.com/office/drawing/2014/main" xmlns="" id="{3D8734FE-6539-4A67-B5F4-EC74819FB402}"/>
              </a:ext>
            </a:extLst>
          </p:cNvPr>
          <p:cNvSpPr txBox="1">
            <a:spLocks/>
          </p:cNvSpPr>
          <p:nvPr/>
        </p:nvSpPr>
        <p:spPr>
          <a:xfrm>
            <a:off x="685468" y="1490653"/>
            <a:ext cx="4672457" cy="3081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00A1E4"/>
              </a:buClr>
              <a:buFont typeface="Arial" panose="020B0604020202020204" pitchFamily="34" charset="0"/>
              <a:buChar char="•"/>
            </a:pPr>
            <a:r>
              <a:rPr lang="pt-BR" sz="1600" dirty="0"/>
              <a:t>Avançamos em relação às possibilidades de integração das tecnologias digitais na educação. Poderíamos dizer que estamos na mesma toada em relação a mudanças e transformações profundas nas pedagogias, nos tempos e espaços ou na promoção de atitudes e valores?</a:t>
            </a:r>
          </a:p>
          <a:p>
            <a:pPr marL="342900" indent="-342900" algn="l">
              <a:buClr>
                <a:srgbClr val="00A1E4"/>
              </a:buClr>
              <a:buFont typeface="Arial" panose="020B0604020202020204" pitchFamily="34" charset="0"/>
              <a:buChar char="•"/>
            </a:pPr>
            <a:endParaRPr lang="pt-BR" sz="1600" dirty="0"/>
          </a:p>
          <a:p>
            <a:pPr marL="342900" indent="-342900" algn="l">
              <a:buClr>
                <a:srgbClr val="00A1E4"/>
              </a:buClr>
              <a:buFont typeface="Arial" panose="020B0604020202020204" pitchFamily="34" charset="0"/>
              <a:buChar char="•"/>
            </a:pPr>
            <a:r>
              <a:rPr lang="pt-BR" sz="1600" dirty="0"/>
              <a:t>Sair da chamada zona de conforto, arriscar novas posturas e práticas, é difícil. Talvez por isso que ainda vemos tantos casos e projetos educativos em que a mudança se dá somente do suporte físico para o digital.</a:t>
            </a:r>
          </a:p>
        </p:txBody>
      </p:sp>
      <p:sp>
        <p:nvSpPr>
          <p:cNvPr id="3" name="Subtítulo 3">
            <a:extLst>
              <a:ext uri="{FF2B5EF4-FFF2-40B4-BE49-F238E27FC236}">
                <a16:creationId xmlns:a16="http://schemas.microsoft.com/office/drawing/2014/main" xmlns="" id="{68BADF7E-413A-4936-BCE1-732327336E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938" y="552525"/>
            <a:ext cx="8620620" cy="755446"/>
          </a:xfrm>
          <a:ln>
            <a:noFill/>
          </a:ln>
        </p:spPr>
        <p:txBody>
          <a:bodyPr>
            <a:normAutofit/>
          </a:bodyPr>
          <a:lstStyle/>
          <a:p>
            <a:pPr algn="l"/>
            <a:r>
              <a:rPr lang="pt-BR" sz="2800" b="1" dirty="0" smtClean="0">
                <a:solidFill>
                  <a:srgbClr val="00A1E4"/>
                </a:solidFill>
              </a:rPr>
              <a:t>CONTEXTO</a:t>
            </a:r>
            <a:endParaRPr lang="pt-BR" sz="2800" b="1" dirty="0">
              <a:solidFill>
                <a:srgbClr val="00A1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04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58"/>
            <a:ext cx="10688638" cy="75563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2760" y="4052067"/>
            <a:ext cx="4509285" cy="2685250"/>
          </a:xfrm>
          <a:prstGeom prst="rect">
            <a:avLst/>
          </a:prstGeom>
          <a:noFill/>
          <a:ln>
            <a:solidFill>
              <a:srgbClr val="00A1E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2760" y="3956840"/>
            <a:ext cx="4509285" cy="292263"/>
          </a:xfrm>
          <a:prstGeom prst="rect">
            <a:avLst/>
          </a:prstGeom>
          <a:solidFill>
            <a:srgbClr val="00A1E4"/>
          </a:solidFill>
          <a:ln>
            <a:solidFill>
              <a:srgbClr val="00A1E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ubtítulo 3">
            <a:extLst>
              <a:ext uri="{FF2B5EF4-FFF2-40B4-BE49-F238E27FC236}">
                <a16:creationId xmlns:a16="http://schemas.microsoft.com/office/drawing/2014/main" xmlns="" id="{793161FD-6621-45F2-A77A-96DFC94B9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938" y="552525"/>
            <a:ext cx="8620620" cy="755446"/>
          </a:xfrm>
        </p:spPr>
        <p:txBody>
          <a:bodyPr>
            <a:normAutofit/>
          </a:bodyPr>
          <a:lstStyle/>
          <a:p>
            <a:pPr algn="l"/>
            <a:r>
              <a:rPr lang="pt-BR" sz="2800" b="1" dirty="0" smtClean="0">
                <a:solidFill>
                  <a:srgbClr val="00A1E4"/>
                </a:solidFill>
              </a:rPr>
              <a:t>O QUE É </a:t>
            </a:r>
            <a:r>
              <a:rPr lang="pt-BR" sz="2800" b="1" i="1" dirty="0" smtClean="0">
                <a:solidFill>
                  <a:srgbClr val="00A1E4"/>
                </a:solidFill>
              </a:rPr>
              <a:t>DESIGN THINKING</a:t>
            </a:r>
            <a:r>
              <a:rPr lang="pt-BR" sz="2800" b="1" dirty="0" smtClean="0">
                <a:solidFill>
                  <a:srgbClr val="00A1E4"/>
                </a:solidFill>
              </a:rPr>
              <a:t>?</a:t>
            </a:r>
            <a:endParaRPr lang="pt-BR" sz="2800" b="1" dirty="0">
              <a:solidFill>
                <a:srgbClr val="00A1E4"/>
              </a:solidFill>
            </a:endParaRP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xmlns="" id="{1AC9441B-E96C-4C5F-84D4-738E27220BC1}"/>
              </a:ext>
            </a:extLst>
          </p:cNvPr>
          <p:cNvSpPr txBox="1">
            <a:spLocks/>
          </p:cNvSpPr>
          <p:nvPr/>
        </p:nvSpPr>
        <p:spPr>
          <a:xfrm>
            <a:off x="731940" y="1307971"/>
            <a:ext cx="4081726" cy="1836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00A1E4"/>
              </a:buClr>
              <a:buFont typeface="Arial" panose="020B0604020202020204" pitchFamily="34" charset="0"/>
              <a:buChar char="•"/>
            </a:pPr>
            <a:r>
              <a:rPr lang="pt-BR" sz="1600" dirty="0"/>
              <a:t>Não há como traduzir a palavra “design” para a Língua Portuguesa. Pode significar projeto, concepção ou criação, a depender do sentido e do contexto.</a:t>
            </a:r>
          </a:p>
          <a:p>
            <a:pPr marL="342900" indent="-342900" algn="l">
              <a:buClr>
                <a:srgbClr val="00A1E4"/>
              </a:buClr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A1E4"/>
                </a:solidFill>
              </a:rPr>
              <a:t>Conceito-chave do </a:t>
            </a:r>
            <a:r>
              <a:rPr lang="pt-BR" sz="1600" b="1" i="1" dirty="0">
                <a:solidFill>
                  <a:srgbClr val="00A1E4"/>
                </a:solidFill>
              </a:rPr>
              <a:t>Design </a:t>
            </a:r>
            <a:r>
              <a:rPr lang="pt-BR" sz="1600" b="1" i="1" dirty="0" err="1">
                <a:solidFill>
                  <a:srgbClr val="00A1E4"/>
                </a:solidFill>
              </a:rPr>
              <a:t>Thinking</a:t>
            </a:r>
            <a:r>
              <a:rPr lang="pt-BR" sz="1600" b="1" dirty="0"/>
              <a:t>:</a:t>
            </a:r>
            <a:r>
              <a:rPr lang="pt-BR" sz="1600" dirty="0"/>
              <a:t> combinar qualidade estética com funcionalidade e utilidade.</a:t>
            </a:r>
          </a:p>
          <a:p>
            <a:pPr marL="342900" indent="-342900" algn="l">
              <a:buClr>
                <a:srgbClr val="00A1E4"/>
              </a:buClr>
              <a:buFont typeface="Arial" panose="020B0604020202020204" pitchFamily="34" charset="0"/>
              <a:buChar char="•"/>
            </a:pPr>
            <a:endParaRPr lang="pt-BR" sz="1600" dirty="0"/>
          </a:p>
          <a:p>
            <a:pPr algn="l">
              <a:buClr>
                <a:srgbClr val="00A1E4"/>
              </a:buClr>
            </a:pPr>
            <a:endParaRPr lang="pt-BR" sz="1600" dirty="0"/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xmlns="" id="{1AC9441B-E96C-4C5F-84D4-738E27220BC1}"/>
              </a:ext>
            </a:extLst>
          </p:cNvPr>
          <p:cNvSpPr txBox="1">
            <a:spLocks/>
          </p:cNvSpPr>
          <p:nvPr/>
        </p:nvSpPr>
        <p:spPr>
          <a:xfrm>
            <a:off x="731939" y="4511705"/>
            <a:ext cx="3718888" cy="2564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A1E4"/>
              </a:buClr>
            </a:pPr>
            <a:r>
              <a:rPr lang="pt-BR" sz="2000" b="1" dirty="0">
                <a:solidFill>
                  <a:srgbClr val="00A1E4"/>
                </a:solidFill>
              </a:rPr>
              <a:t>Podemos definir o </a:t>
            </a:r>
            <a:r>
              <a:rPr lang="pt-BR" sz="2000" b="1" i="1" dirty="0">
                <a:solidFill>
                  <a:srgbClr val="00A1E4"/>
                </a:solidFill>
              </a:rPr>
              <a:t>Design </a:t>
            </a:r>
            <a:r>
              <a:rPr lang="pt-BR" sz="2000" b="1" i="1" dirty="0" err="1">
                <a:solidFill>
                  <a:srgbClr val="00A1E4"/>
                </a:solidFill>
              </a:rPr>
              <a:t>Thinking</a:t>
            </a:r>
            <a:r>
              <a:rPr lang="pt-BR" sz="2000" b="1" dirty="0">
                <a:solidFill>
                  <a:srgbClr val="00A1E4"/>
                </a:solidFill>
              </a:rPr>
              <a:t> (DT) como um novo jeito de pensar e abordar problemas ou um modelo de pensamento que coloca as pessoas no centro da solução de um problema.</a:t>
            </a:r>
            <a:endParaRPr lang="pt-BR" sz="2000" b="1" dirty="0">
              <a:solidFill>
                <a:srgbClr val="00A1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818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58"/>
            <a:ext cx="10688638" cy="7556392"/>
          </a:xfrm>
          <a:prstGeom prst="rect">
            <a:avLst/>
          </a:prstGeom>
        </p:spPr>
      </p:pic>
      <p:sp>
        <p:nvSpPr>
          <p:cNvPr id="4" name="Subtítulo 3">
            <a:extLst>
              <a:ext uri="{FF2B5EF4-FFF2-40B4-BE49-F238E27FC236}">
                <a16:creationId xmlns:a16="http://schemas.microsoft.com/office/drawing/2014/main" xmlns="" id="{793161FD-6621-45F2-A77A-96DFC94B9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938" y="552525"/>
            <a:ext cx="8620620" cy="755446"/>
          </a:xfrm>
        </p:spPr>
        <p:txBody>
          <a:bodyPr>
            <a:normAutofit/>
          </a:bodyPr>
          <a:lstStyle/>
          <a:p>
            <a:pPr algn="l"/>
            <a:r>
              <a:rPr lang="pt-BR" sz="2800" b="1" i="1" dirty="0" smtClean="0">
                <a:solidFill>
                  <a:srgbClr val="00A1E4"/>
                </a:solidFill>
              </a:rPr>
              <a:t>DESIGN THINKING </a:t>
            </a:r>
            <a:r>
              <a:rPr lang="pt-BR" sz="2800" b="1" dirty="0" smtClean="0">
                <a:solidFill>
                  <a:srgbClr val="00A1E4"/>
                </a:solidFill>
              </a:rPr>
              <a:t>COMO UMA ABORDAGEM</a:t>
            </a:r>
            <a:endParaRPr lang="pt-BR" sz="2800" b="1" dirty="0">
              <a:solidFill>
                <a:srgbClr val="00A1E4"/>
              </a:solidFill>
            </a:endParaRP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xmlns="" id="{1AC9441B-E96C-4C5F-84D4-738E27220BC1}"/>
              </a:ext>
            </a:extLst>
          </p:cNvPr>
          <p:cNvSpPr txBox="1">
            <a:spLocks/>
          </p:cNvSpPr>
          <p:nvPr/>
        </p:nvSpPr>
        <p:spPr>
          <a:xfrm>
            <a:off x="731940" y="1307971"/>
            <a:ext cx="4505039" cy="5852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t-BR" sz="1600" dirty="0"/>
              <a:t>O DT funciona como uma abordagem a partir de três pilares que se inter-relacionam: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A1E4"/>
                </a:solidFill>
              </a:rPr>
              <a:t>Empatia</a:t>
            </a:r>
            <a:r>
              <a:rPr lang="pt-BR" sz="1600" b="1" dirty="0"/>
              <a:t>:</a:t>
            </a:r>
            <a:r>
              <a:rPr lang="pt-BR" sz="1600" dirty="0"/>
              <a:t> habilidade social de se colocar no lugar de outra pessoa e compreender, sob a perspectiva dela, sentimentos, sensações, formas de se relacionar, de trabalhar e de agir.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A1E4"/>
                </a:solidFill>
              </a:rPr>
              <a:t>Colaboração</a:t>
            </a:r>
            <a:r>
              <a:rPr lang="pt-BR" sz="1600" b="1" dirty="0"/>
              <a:t>: </a:t>
            </a:r>
            <a:r>
              <a:rPr lang="pt-BR" sz="1600" dirty="0" err="1"/>
              <a:t>cocriação</a:t>
            </a:r>
            <a:r>
              <a:rPr lang="pt-BR" sz="1600" dirty="0"/>
              <a:t>, acreditar que uma boa ideia surge da somatória de várias ideias.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A1E4"/>
                </a:solidFill>
              </a:rPr>
              <a:t>Experimentação</a:t>
            </a:r>
            <a:r>
              <a:rPr lang="pt-BR" sz="1600" b="1" dirty="0"/>
              <a:t>:</a:t>
            </a:r>
            <a:r>
              <a:rPr lang="pt-BR" sz="1600" dirty="0"/>
              <a:t> evidencia a importância de testar possibilidades, considerar hipóteses, valorizando as tentativas e os erros como partes primordiais de qualquer aprendizado.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pt-BR" sz="16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t-BR" sz="1600" dirty="0"/>
              <a:t>Todo desafio começa com “como podemos”, justamente para enfatizar o processo coletivo sugerido pela abordagem. Valorizar coletividades no ambiente escolar é um aspecto chave no DT.</a:t>
            </a:r>
          </a:p>
        </p:txBody>
      </p:sp>
    </p:spTree>
    <p:extLst>
      <p:ext uri="{BB962C8B-B14F-4D97-AF65-F5344CB8AC3E}">
        <p14:creationId xmlns:p14="http://schemas.microsoft.com/office/powerpoint/2010/main" val="1305179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>
            <a:extLst>
              <a:ext uri="{FF2B5EF4-FFF2-40B4-BE49-F238E27FC236}">
                <a16:creationId xmlns:a16="http://schemas.microsoft.com/office/drawing/2014/main" xmlns="" id="{793161FD-6621-45F2-A77A-96DFC94B9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938" y="552525"/>
            <a:ext cx="8620620" cy="755446"/>
          </a:xfrm>
        </p:spPr>
        <p:txBody>
          <a:bodyPr>
            <a:normAutofit/>
          </a:bodyPr>
          <a:lstStyle/>
          <a:p>
            <a:pPr algn="l"/>
            <a:r>
              <a:rPr lang="pt-BR" sz="2800" b="1" dirty="0" smtClean="0">
                <a:solidFill>
                  <a:srgbClr val="00A1E4"/>
                </a:solidFill>
              </a:rPr>
              <a:t>DT E A INOVAÇÃO NA EDUCAÇÃO</a:t>
            </a:r>
            <a:endParaRPr lang="pt-BR" sz="2800" b="1" dirty="0">
              <a:solidFill>
                <a:srgbClr val="00A1E4"/>
              </a:solidFill>
            </a:endParaRP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xmlns="" id="{1AC9441B-E96C-4C5F-84D4-738E27220BC1}"/>
              </a:ext>
            </a:extLst>
          </p:cNvPr>
          <p:cNvSpPr txBox="1">
            <a:spLocks/>
          </p:cNvSpPr>
          <p:nvPr/>
        </p:nvSpPr>
        <p:spPr>
          <a:xfrm>
            <a:off x="731940" y="1307971"/>
            <a:ext cx="4371998" cy="5852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00A1E4"/>
              </a:buClr>
              <a:buFont typeface="Arial" panose="020B0604020202020204" pitchFamily="34" charset="0"/>
              <a:buChar char="•"/>
            </a:pPr>
            <a:r>
              <a:rPr lang="pt-BR" sz="1600" dirty="0"/>
              <a:t>Falamos de coletividade, de atividades em equipe, cooperação entre pares. No entanto, mesmo sozinho em sala de aula, o professor pode criar metodologias baseadas no </a:t>
            </a:r>
            <a:r>
              <a:rPr lang="pt-BR" sz="1600" i="1" dirty="0"/>
              <a:t>Design </a:t>
            </a:r>
            <a:r>
              <a:rPr lang="pt-BR" sz="1600" i="1" dirty="0" err="1"/>
              <a:t>Thinking</a:t>
            </a:r>
            <a:r>
              <a:rPr lang="pt-BR" sz="1600" dirty="0"/>
              <a:t> para trabalhar diferentes assuntos.</a:t>
            </a:r>
          </a:p>
          <a:p>
            <a:pPr marL="342900" indent="-342900" algn="l">
              <a:buClr>
                <a:srgbClr val="00A1E4"/>
              </a:buClr>
              <a:buFont typeface="Arial" panose="020B0604020202020204" pitchFamily="34" charset="0"/>
              <a:buChar char="•"/>
            </a:pPr>
            <a:r>
              <a:rPr lang="pt-BR" sz="1600" dirty="0"/>
              <a:t>A abordagem pressupõe intencionalidade pedagógica, mas não se pode confundi-lo com metodologia de projeto, pois existe sempre um elemento inesperado a ser considerado no processo e, principalmente, o erro (o não dar certo)</a:t>
            </a:r>
            <a:r>
              <a:rPr lang="pt-BR" sz="1600" dirty="0" smtClean="0"/>
              <a:t>.</a:t>
            </a:r>
            <a:endParaRPr lang="pt-BR" sz="1600" i="1" dirty="0">
              <a:solidFill>
                <a:srgbClr val="FF0000"/>
              </a:solidFill>
            </a:endParaRPr>
          </a:p>
        </p:txBody>
      </p:sp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150" y="0"/>
            <a:ext cx="3672474" cy="4411914"/>
          </a:xfrm>
          <a:prstGeom prst="rect">
            <a:avLst/>
          </a:prstGeom>
        </p:spPr>
      </p:pic>
      <p:pic>
        <p:nvPicPr>
          <p:cNvPr id="3" name="Picture 2" descr="vantagen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020" y="4311590"/>
            <a:ext cx="7912918" cy="3251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483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58"/>
            <a:ext cx="10688638" cy="7556392"/>
          </a:xfrm>
          <a:prstGeom prst="rect">
            <a:avLst/>
          </a:prstGeom>
        </p:spPr>
      </p:pic>
      <p:sp>
        <p:nvSpPr>
          <p:cNvPr id="4" name="Subtítulo 3">
            <a:extLst>
              <a:ext uri="{FF2B5EF4-FFF2-40B4-BE49-F238E27FC236}">
                <a16:creationId xmlns:a16="http://schemas.microsoft.com/office/drawing/2014/main" xmlns="" id="{793161FD-6621-45F2-A77A-96DFC94B9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938" y="552525"/>
            <a:ext cx="8620620" cy="755446"/>
          </a:xfrm>
        </p:spPr>
        <p:txBody>
          <a:bodyPr>
            <a:normAutofit/>
          </a:bodyPr>
          <a:lstStyle/>
          <a:p>
            <a:pPr algn="l"/>
            <a:r>
              <a:rPr lang="pt-BR" sz="2800" b="1" dirty="0" smtClean="0">
                <a:solidFill>
                  <a:srgbClr val="00A1E4"/>
                </a:solidFill>
              </a:rPr>
              <a:t>ETAPAS DO </a:t>
            </a:r>
            <a:r>
              <a:rPr lang="pt-BR" sz="2800" b="1" i="1" dirty="0" smtClean="0">
                <a:solidFill>
                  <a:srgbClr val="00A1E4"/>
                </a:solidFill>
              </a:rPr>
              <a:t>DESIGN THINKING</a:t>
            </a:r>
            <a:endParaRPr lang="pt-BR" sz="2800" b="1" i="1" dirty="0">
              <a:solidFill>
                <a:srgbClr val="00A1E4"/>
              </a:solidFill>
            </a:endParaRP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xmlns="" id="{1AC9441B-E96C-4C5F-84D4-738E27220BC1}"/>
              </a:ext>
            </a:extLst>
          </p:cNvPr>
          <p:cNvSpPr txBox="1">
            <a:spLocks/>
          </p:cNvSpPr>
          <p:nvPr/>
        </p:nvSpPr>
        <p:spPr>
          <a:xfrm>
            <a:off x="731940" y="1307971"/>
            <a:ext cx="5726597" cy="5852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pt-BR" sz="1600" b="1" dirty="0">
                <a:solidFill>
                  <a:srgbClr val="00A1E4"/>
                </a:solidFill>
              </a:rPr>
              <a:t>Descoberta:</a:t>
            </a:r>
            <a:r>
              <a:rPr lang="pt-BR" sz="1600" dirty="0">
                <a:solidFill>
                  <a:srgbClr val="00A1E4"/>
                </a:solidFill>
              </a:rPr>
              <a:t> </a:t>
            </a:r>
            <a:r>
              <a:rPr lang="pt-BR" sz="1600" dirty="0"/>
              <a:t>todo processo de DT começa com a observação das pessoas envolvidas no desafio, para que se possam entender quais são suas necessidades.</a:t>
            </a:r>
          </a:p>
          <a:p>
            <a:pPr marL="457200" indent="-457200" algn="l">
              <a:buFont typeface="+mj-lt"/>
              <a:buAutoNum type="arabicPeriod"/>
            </a:pPr>
            <a:r>
              <a:rPr lang="pt-BR" sz="1600" b="1" dirty="0">
                <a:solidFill>
                  <a:srgbClr val="00A1E4"/>
                </a:solidFill>
              </a:rPr>
              <a:t>Interpretação:</a:t>
            </a:r>
            <a:r>
              <a:rPr lang="pt-BR" sz="1600" dirty="0">
                <a:solidFill>
                  <a:srgbClr val="00A1E4"/>
                </a:solidFill>
              </a:rPr>
              <a:t> </a:t>
            </a:r>
            <a:r>
              <a:rPr lang="pt-BR" sz="1600" dirty="0"/>
              <a:t>nessa fase, é preciso deixar as percepções (</a:t>
            </a:r>
            <a:r>
              <a:rPr lang="pt-BR" sz="1600" i="1" dirty="0"/>
              <a:t>insights</a:t>
            </a:r>
            <a:r>
              <a:rPr lang="pt-BR" sz="1600" dirty="0"/>
              <a:t>) surgirem na conversa. Compartilhar anotações e registros de pensamentos, observações e histórias é fundamental.</a:t>
            </a:r>
          </a:p>
          <a:p>
            <a:pPr marL="457200" indent="-457200" algn="l">
              <a:buFont typeface="+mj-lt"/>
              <a:buAutoNum type="arabicPeriod"/>
            </a:pPr>
            <a:r>
              <a:rPr lang="pt-BR" sz="1600" b="1" dirty="0">
                <a:solidFill>
                  <a:srgbClr val="00A1E4"/>
                </a:solidFill>
              </a:rPr>
              <a:t>Ideação:</a:t>
            </a:r>
            <a:r>
              <a:rPr lang="pt-BR" sz="1600" dirty="0">
                <a:solidFill>
                  <a:srgbClr val="00A1E4"/>
                </a:solidFill>
              </a:rPr>
              <a:t> </a:t>
            </a:r>
            <a:r>
              <a:rPr lang="pt-BR" sz="1600" dirty="0"/>
              <a:t>conhecido como </a:t>
            </a:r>
            <a:r>
              <a:rPr lang="pt-BR" sz="1600" i="1" dirty="0"/>
              <a:t>brainstorming, </a:t>
            </a:r>
            <a:r>
              <a:rPr lang="pt-BR" sz="1600" dirty="0"/>
              <a:t>todos os participantes apresentam diversas ideias por meio de palavras ou desenhos. Sem preocupação com seleção, o importante é a quantidade.</a:t>
            </a:r>
          </a:p>
          <a:p>
            <a:pPr marL="457200" indent="-457200" algn="l">
              <a:buFont typeface="+mj-lt"/>
              <a:buAutoNum type="arabicPeriod"/>
            </a:pPr>
            <a:r>
              <a:rPr lang="pt-BR" sz="1600" b="1" dirty="0">
                <a:solidFill>
                  <a:srgbClr val="00A1E4"/>
                </a:solidFill>
              </a:rPr>
              <a:t>Experimentação:</a:t>
            </a:r>
            <a:r>
              <a:rPr lang="pt-BR" sz="1600" dirty="0">
                <a:solidFill>
                  <a:srgbClr val="00A1E4"/>
                </a:solidFill>
              </a:rPr>
              <a:t> </a:t>
            </a:r>
            <a:r>
              <a:rPr lang="pt-BR" sz="1600" dirty="0"/>
              <a:t>fase para dar vida às ideias. Criar protótipos para torná-las ideais tangíveis e depois apresentar a outras pessoas que possam analisar e dar sugestões para refinar a ideia.</a:t>
            </a:r>
          </a:p>
          <a:p>
            <a:pPr marL="457200" indent="-457200" algn="l">
              <a:buFont typeface="+mj-lt"/>
              <a:buAutoNum type="arabicPeriod"/>
            </a:pPr>
            <a:r>
              <a:rPr lang="pt-BR" sz="1600" b="1" dirty="0">
                <a:solidFill>
                  <a:srgbClr val="00A1E4"/>
                </a:solidFill>
              </a:rPr>
              <a:t>Evolução:</a:t>
            </a:r>
            <a:r>
              <a:rPr lang="pt-BR" sz="1600" dirty="0">
                <a:solidFill>
                  <a:srgbClr val="00A1E4"/>
                </a:solidFill>
              </a:rPr>
              <a:t> </a:t>
            </a:r>
            <a:r>
              <a:rPr lang="pt-BR" sz="1600" dirty="0"/>
              <a:t>planejar os próximos passos para que o projeto seja realizado e também acompanhado e avaliado. A construção e o aprendizado são permanentes.</a:t>
            </a:r>
            <a:endParaRPr lang="pt-BR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35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050050" y="4672715"/>
            <a:ext cx="5604421" cy="1375180"/>
          </a:xfrm>
          <a:prstGeom prst="rect">
            <a:avLst/>
          </a:prstGeom>
          <a:noFill/>
        </p:spPr>
        <p:txBody>
          <a:bodyPr wrap="square" rIns="144000" b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BR" sz="1400" dirty="0"/>
              <a:t>Para a realização da oficina Design </a:t>
            </a:r>
            <a:r>
              <a:rPr lang="pt-BR" sz="1400" dirty="0" err="1"/>
              <a:t>thinking</a:t>
            </a:r>
            <a:r>
              <a:rPr lang="pt-BR" sz="1400" dirty="0"/>
              <a:t>: </a:t>
            </a:r>
            <a:r>
              <a:rPr lang="pt-BR" sz="1400" i="1" dirty="0"/>
              <a:t>espantos, coletividades e rituais na educação</a:t>
            </a:r>
            <a:r>
              <a:rPr lang="pt-BR" sz="1400" dirty="0"/>
              <a:t>, peça que os participantes realizem a seguinte tarefa como preparação para o encontro</a:t>
            </a:r>
            <a:r>
              <a:rPr lang="pt-BR" sz="1400" dirty="0" smtClean="0"/>
              <a:t>:</a:t>
            </a:r>
            <a:br>
              <a:rPr lang="pt-BR" sz="1400" dirty="0" smtClean="0"/>
            </a:br>
            <a:endParaRPr lang="en-US" sz="1400" dirty="0"/>
          </a:p>
          <a:p>
            <a:r>
              <a:rPr lang="pt-BR" sz="1400" dirty="0"/>
              <a:t>- Leitura do texto</a:t>
            </a:r>
            <a:r>
              <a:rPr lang="pt-BR" sz="1400" i="1" dirty="0"/>
              <a:t> Design </a:t>
            </a:r>
            <a:r>
              <a:rPr lang="pt-BR" sz="1400" i="1" dirty="0" err="1"/>
              <a:t>thinking</a:t>
            </a:r>
            <a:r>
              <a:rPr lang="pt-BR" sz="1400" dirty="0"/>
              <a:t>: espantos, coletividades e rituais </a:t>
            </a:r>
            <a:r>
              <a:rPr lang="pt-BR" sz="1400" dirty="0" smtClean="0"/>
              <a:t/>
            </a:r>
            <a:br>
              <a:rPr lang="pt-BR" sz="1400" dirty="0" smtClean="0"/>
            </a:br>
            <a:r>
              <a:rPr lang="pt-BR" sz="1400" dirty="0" smtClean="0"/>
              <a:t>na </a:t>
            </a:r>
            <a:r>
              <a:rPr lang="pt-BR" sz="1400" dirty="0"/>
              <a:t>educação</a:t>
            </a:r>
            <a:r>
              <a:rPr lang="pt-BR" sz="1400" i="1" dirty="0"/>
              <a:t> </a:t>
            </a:r>
            <a:r>
              <a:rPr lang="pt-BR" sz="1400" dirty="0"/>
              <a:t>– Revista </a:t>
            </a:r>
            <a:r>
              <a:rPr lang="pt-BR" sz="1400" dirty="0" err="1"/>
              <a:t>Educatrix</a:t>
            </a:r>
            <a:r>
              <a:rPr lang="pt-BR" sz="1400" dirty="0"/>
              <a:t>, nº 15 – 2018, páginas 60 a 67.</a:t>
            </a:r>
            <a:endParaRPr lang="en-US" sz="1400" dirty="0"/>
          </a:p>
        </p:txBody>
      </p:sp>
      <p:sp>
        <p:nvSpPr>
          <p:cNvPr id="36" name="Title 13"/>
          <p:cNvSpPr txBox="1">
            <a:spLocks/>
          </p:cNvSpPr>
          <p:nvPr/>
        </p:nvSpPr>
        <p:spPr>
          <a:xfrm>
            <a:off x="1075808" y="4062982"/>
            <a:ext cx="9612829" cy="761999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Arial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3200" b="1" cap="none" dirty="0" err="1">
                <a:solidFill>
                  <a:srgbClr val="595959"/>
                </a:solidFill>
                <a:latin typeface="Calibri"/>
                <a:cs typeface="Calibri"/>
              </a:rPr>
              <a:t>Preparação</a:t>
            </a:r>
            <a:r>
              <a:rPr lang="en-US" sz="3200" b="1" cap="none" dirty="0">
                <a:solidFill>
                  <a:srgbClr val="595959"/>
                </a:solidFill>
                <a:latin typeface="Calibri"/>
                <a:cs typeface="Calibri"/>
              </a:rPr>
              <a:t>:</a:t>
            </a:r>
          </a:p>
          <a:p>
            <a:pPr>
              <a:defRPr/>
            </a:pPr>
            <a:endParaRPr lang="en-US" sz="3200" b="1" cap="none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37" name="Snip and Round Single Corner Rectangle 12"/>
          <p:cNvSpPr/>
          <p:nvPr/>
        </p:nvSpPr>
        <p:spPr>
          <a:xfrm rot="10800000">
            <a:off x="-1" y="-13375"/>
            <a:ext cx="12192000" cy="394373"/>
          </a:xfrm>
          <a:custGeom>
            <a:avLst/>
            <a:gdLst/>
            <a:ahLst/>
            <a:cxnLst/>
            <a:rect l="l" t="t" r="r" b="b"/>
            <a:pathLst>
              <a:path w="11183671" h="394373">
                <a:moveTo>
                  <a:pt x="11183671" y="394373"/>
                </a:moveTo>
                <a:lnTo>
                  <a:pt x="3042304" y="394373"/>
                </a:lnTo>
                <a:lnTo>
                  <a:pt x="622618" y="394373"/>
                </a:lnTo>
                <a:lnTo>
                  <a:pt x="0" y="394373"/>
                </a:lnTo>
                <a:lnTo>
                  <a:pt x="0" y="197187"/>
                </a:lnTo>
                <a:cubicBezTo>
                  <a:pt x="0" y="88284"/>
                  <a:pt x="88284" y="0"/>
                  <a:pt x="197187" y="0"/>
                </a:cubicBezTo>
                <a:lnTo>
                  <a:pt x="3042304" y="0"/>
                </a:lnTo>
                <a:lnTo>
                  <a:pt x="3042304" y="6684"/>
                </a:lnTo>
                <a:lnTo>
                  <a:pt x="11183671" y="6684"/>
                </a:lnTo>
                <a:close/>
              </a:path>
            </a:pathLst>
          </a:custGeom>
          <a:solidFill>
            <a:srgbClr val="00A1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pic>
        <p:nvPicPr>
          <p:cNvPr id="38" name="Imagen 1" descr="grafismo-cap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67" y="-66840"/>
            <a:ext cx="1042736" cy="96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Imagen 3" descr="logo-modern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555" y="6742226"/>
            <a:ext cx="1804402" cy="48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1"/>
          <p:cNvSpPr txBox="1">
            <a:spLocks/>
          </p:cNvSpPr>
          <p:nvPr/>
        </p:nvSpPr>
        <p:spPr>
          <a:xfrm>
            <a:off x="1075810" y="1508352"/>
            <a:ext cx="5110163" cy="3635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rgbClr val="00A1E4"/>
                </a:solidFill>
                <a:latin typeface="Calibri"/>
                <a:cs typeface="Calibri"/>
              </a:rPr>
              <a:t>OFICINA</a:t>
            </a:r>
            <a:endParaRPr lang="en-US" sz="3600" dirty="0">
              <a:solidFill>
                <a:srgbClr val="00A1E4"/>
              </a:solidFill>
              <a:latin typeface="Calibri"/>
              <a:cs typeface="Calibri"/>
            </a:endParaRPr>
          </a:p>
        </p:txBody>
      </p:sp>
      <p:sp>
        <p:nvSpPr>
          <p:cNvPr id="46" name="Title 13"/>
          <p:cNvSpPr txBox="1">
            <a:spLocks/>
          </p:cNvSpPr>
          <p:nvPr/>
        </p:nvSpPr>
        <p:spPr>
          <a:xfrm>
            <a:off x="1075808" y="1822994"/>
            <a:ext cx="9168352" cy="1583176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Arial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4800" b="1" i="1" cap="none" dirty="0">
                <a:solidFill>
                  <a:srgbClr val="595959"/>
                </a:solidFill>
                <a:latin typeface="Calibri"/>
                <a:cs typeface="Calibri"/>
              </a:rPr>
              <a:t>Design thinking</a:t>
            </a:r>
            <a:r>
              <a:rPr lang="en-US" sz="4800" b="1" cap="none" dirty="0">
                <a:solidFill>
                  <a:srgbClr val="595959"/>
                </a:solidFill>
                <a:latin typeface="Calibri"/>
                <a:cs typeface="Calibri"/>
              </a:rPr>
              <a:t>: </a:t>
            </a:r>
            <a:r>
              <a:rPr lang="en-US" sz="4800" b="1" cap="none" dirty="0" err="1">
                <a:solidFill>
                  <a:srgbClr val="595959"/>
                </a:solidFill>
                <a:latin typeface="Calibri"/>
                <a:cs typeface="Calibri"/>
              </a:rPr>
              <a:t>espantos</a:t>
            </a:r>
            <a:r>
              <a:rPr lang="en-US" sz="4800" b="1" cap="none" dirty="0">
                <a:solidFill>
                  <a:srgbClr val="595959"/>
                </a:solidFill>
                <a:latin typeface="Calibri"/>
                <a:cs typeface="Calibri"/>
              </a:rPr>
              <a:t>, </a:t>
            </a:r>
            <a:r>
              <a:rPr lang="en-US" sz="4800" b="1" cap="none" dirty="0" err="1">
                <a:solidFill>
                  <a:srgbClr val="595959"/>
                </a:solidFill>
                <a:latin typeface="Calibri"/>
                <a:cs typeface="Calibri"/>
              </a:rPr>
              <a:t>coletividades</a:t>
            </a:r>
            <a:r>
              <a:rPr lang="en-US" sz="4800" b="1" cap="none" dirty="0">
                <a:solidFill>
                  <a:srgbClr val="595959"/>
                </a:solidFill>
                <a:latin typeface="Calibri"/>
                <a:cs typeface="Calibri"/>
              </a:rPr>
              <a:t> e </a:t>
            </a:r>
            <a:r>
              <a:rPr lang="en-US" sz="4800" b="1" cap="none" dirty="0" err="1">
                <a:solidFill>
                  <a:srgbClr val="595959"/>
                </a:solidFill>
                <a:latin typeface="Calibri"/>
                <a:cs typeface="Calibri"/>
              </a:rPr>
              <a:t>rituais</a:t>
            </a:r>
            <a:r>
              <a:rPr lang="en-US" sz="4800" b="1" cap="none" dirty="0">
                <a:solidFill>
                  <a:srgbClr val="595959"/>
                </a:solidFill>
                <a:latin typeface="Calibri"/>
                <a:cs typeface="Calibri"/>
              </a:rPr>
              <a:t> </a:t>
            </a:r>
            <a:r>
              <a:rPr lang="en-US" sz="4800" b="1" cap="none" dirty="0" err="1">
                <a:solidFill>
                  <a:srgbClr val="595959"/>
                </a:solidFill>
                <a:latin typeface="Calibri"/>
                <a:cs typeface="Calibri"/>
              </a:rPr>
              <a:t>na</a:t>
            </a:r>
            <a:r>
              <a:rPr lang="en-US" sz="4800" b="1" cap="none" dirty="0">
                <a:solidFill>
                  <a:srgbClr val="595959"/>
                </a:solidFill>
                <a:latin typeface="Calibri"/>
                <a:cs typeface="Calibri"/>
              </a:rPr>
              <a:t> </a:t>
            </a:r>
            <a:r>
              <a:rPr lang="en-US" sz="4800" b="1" cap="none" dirty="0" err="1">
                <a:solidFill>
                  <a:srgbClr val="595959"/>
                </a:solidFill>
                <a:latin typeface="Calibri"/>
                <a:cs typeface="Calibri"/>
              </a:rPr>
              <a:t>educação</a:t>
            </a:r>
            <a:endParaRPr lang="en-US" sz="4800" b="1" i="1" cap="none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77685" y="3579364"/>
            <a:ext cx="4833352" cy="427215"/>
          </a:xfrm>
          <a:prstGeom prst="rect">
            <a:avLst/>
          </a:prstGeom>
          <a:solidFill>
            <a:srgbClr val="16A2E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1214363" y="3606799"/>
            <a:ext cx="4796674" cy="38946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Calibri"/>
                <a:cs typeface="Calibri"/>
              </a:rPr>
              <a:t>TEMPO ESTIMADO: 2 HORAS E MEIA</a:t>
            </a:r>
            <a:endParaRPr lang="en-US" sz="20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1863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050051" y="1381639"/>
            <a:ext cx="5645182" cy="3314172"/>
          </a:xfrm>
          <a:prstGeom prst="rect">
            <a:avLst/>
          </a:prstGeom>
          <a:noFill/>
        </p:spPr>
        <p:txBody>
          <a:bodyPr wrap="square" rIns="144000" b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BR" sz="1400" b="1" dirty="0"/>
              <a:t>*Coordenador</a:t>
            </a:r>
            <a:r>
              <a:rPr lang="pt-BR" sz="1400" dirty="0"/>
              <a:t>: fica a seu critério a divisão e organização dos participantes da oficina. Você pode organizá-los por disciplina ou mesmo por segmento. Caso sua equipe seja muito grande, recomendamos que você realize esses encontros divididos por disciplina e por segmento. </a:t>
            </a:r>
            <a:endParaRPr lang="en-US" sz="1400" dirty="0"/>
          </a:p>
          <a:p>
            <a:r>
              <a:rPr lang="pt-BR" sz="1400" dirty="0"/>
              <a:t> </a:t>
            </a:r>
            <a:endParaRPr lang="en-US" sz="1400" dirty="0"/>
          </a:p>
          <a:p>
            <a:r>
              <a:rPr lang="pt-BR" sz="1400" b="1" dirty="0"/>
              <a:t>Abertura (10 minutos) </a:t>
            </a:r>
            <a:r>
              <a:rPr lang="pt-BR" sz="1400" dirty="0"/>
              <a:t>– a critério do coordenador(a). Recomendamos que, se os participantes da oficina atuarem em turnos diferentes de trabalho, que seja realizado um momento de apresentação deles. Pode-se preparar também etiquetas ou crachás para que o nome de todos fique visível.</a:t>
            </a:r>
            <a:endParaRPr lang="en-US" sz="1400" dirty="0"/>
          </a:p>
          <a:p>
            <a:r>
              <a:rPr lang="pt-BR" sz="1400" dirty="0"/>
              <a:t> </a:t>
            </a:r>
            <a:endParaRPr lang="en-US" sz="1400" dirty="0"/>
          </a:p>
          <a:p>
            <a:r>
              <a:rPr lang="pt-BR" sz="1400" b="1" dirty="0"/>
              <a:t>Apresentação (20 minutos) </a:t>
            </a:r>
            <a:r>
              <a:rPr lang="pt-BR" sz="1400" dirty="0"/>
              <a:t>– </a:t>
            </a:r>
            <a:r>
              <a:rPr lang="pt-BR" sz="1400" i="1" dirty="0"/>
              <a:t>Design </a:t>
            </a:r>
            <a:r>
              <a:rPr lang="pt-BR" sz="1400" i="1" dirty="0" err="1"/>
              <a:t>thinking</a:t>
            </a:r>
            <a:r>
              <a:rPr lang="pt-BR" sz="1400" dirty="0"/>
              <a:t>: espantos, coletividades </a:t>
            </a:r>
            <a:r>
              <a:rPr lang="pt-BR" sz="1400" dirty="0" smtClean="0"/>
              <a:t>e </a:t>
            </a:r>
            <a:r>
              <a:rPr lang="pt-BR" sz="1400" dirty="0"/>
              <a:t>rituais na </a:t>
            </a:r>
            <a:r>
              <a:rPr lang="pt-BR" sz="1400" dirty="0" smtClean="0"/>
              <a:t>educação</a:t>
            </a:r>
            <a:br>
              <a:rPr lang="pt-BR" sz="1400" dirty="0" smtClean="0"/>
            </a:br>
            <a:endParaRPr lang="en-US" sz="1400" dirty="0"/>
          </a:p>
          <a:p>
            <a:r>
              <a:rPr lang="pt-BR" sz="1400" dirty="0"/>
              <a:t>Slides disponíveis para </a:t>
            </a:r>
            <a:r>
              <a:rPr lang="pt-BR" sz="1400" i="1" dirty="0"/>
              <a:t>download</a:t>
            </a:r>
            <a:r>
              <a:rPr lang="pt-BR" sz="1400" dirty="0"/>
              <a:t> em ... </a:t>
            </a:r>
            <a:endParaRPr lang="en-US" sz="1400" dirty="0"/>
          </a:p>
        </p:txBody>
      </p:sp>
      <p:sp>
        <p:nvSpPr>
          <p:cNvPr id="36" name="Title 13"/>
          <p:cNvSpPr txBox="1">
            <a:spLocks/>
          </p:cNvSpPr>
          <p:nvPr/>
        </p:nvSpPr>
        <p:spPr>
          <a:xfrm>
            <a:off x="1075808" y="668359"/>
            <a:ext cx="9612829" cy="761999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Arial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3200" b="1" cap="none" dirty="0" err="1">
                <a:solidFill>
                  <a:srgbClr val="595959"/>
                </a:solidFill>
                <a:latin typeface="Calibri"/>
                <a:cs typeface="Calibri"/>
              </a:rPr>
              <a:t>Oficina</a:t>
            </a:r>
            <a:endParaRPr lang="en-US" sz="3200" b="1" cap="none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37" name="Snip and Round Single Corner Rectangle 12"/>
          <p:cNvSpPr/>
          <p:nvPr/>
        </p:nvSpPr>
        <p:spPr>
          <a:xfrm rot="10800000">
            <a:off x="-1" y="-13375"/>
            <a:ext cx="12192000" cy="394373"/>
          </a:xfrm>
          <a:custGeom>
            <a:avLst/>
            <a:gdLst/>
            <a:ahLst/>
            <a:cxnLst/>
            <a:rect l="l" t="t" r="r" b="b"/>
            <a:pathLst>
              <a:path w="11183671" h="394373">
                <a:moveTo>
                  <a:pt x="11183671" y="394373"/>
                </a:moveTo>
                <a:lnTo>
                  <a:pt x="3042304" y="394373"/>
                </a:lnTo>
                <a:lnTo>
                  <a:pt x="622618" y="394373"/>
                </a:lnTo>
                <a:lnTo>
                  <a:pt x="0" y="394373"/>
                </a:lnTo>
                <a:lnTo>
                  <a:pt x="0" y="197187"/>
                </a:lnTo>
                <a:cubicBezTo>
                  <a:pt x="0" y="88284"/>
                  <a:pt x="88284" y="0"/>
                  <a:pt x="197187" y="0"/>
                </a:cubicBezTo>
                <a:lnTo>
                  <a:pt x="3042304" y="0"/>
                </a:lnTo>
                <a:lnTo>
                  <a:pt x="3042304" y="6684"/>
                </a:lnTo>
                <a:lnTo>
                  <a:pt x="11183671" y="6684"/>
                </a:lnTo>
                <a:close/>
              </a:path>
            </a:pathLst>
          </a:custGeom>
          <a:solidFill>
            <a:srgbClr val="00A1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pic>
        <p:nvPicPr>
          <p:cNvPr id="38" name="Imagen 1" descr="grafismo-cap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67" y="-66840"/>
            <a:ext cx="1042736" cy="96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Imagen 3" descr="logo-modern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555" y="6742226"/>
            <a:ext cx="1804402" cy="48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504849" y="1196891"/>
            <a:ext cx="2990395" cy="3098729"/>
          </a:xfrm>
          <a:prstGeom prst="rect">
            <a:avLst/>
          </a:prstGeom>
          <a:noFill/>
        </p:spPr>
        <p:txBody>
          <a:bodyPr wrap="square" rIns="144000" bIns="36000">
            <a:spAutoFit/>
          </a:bodyPr>
          <a:lstStyle>
            <a:defPPr>
              <a:defRPr lang="pt-BR"/>
            </a:defPPr>
            <a:lvl1pPr>
              <a:defRPr sz="1400" b="1">
                <a:solidFill>
                  <a:schemeClr val="accent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charset="0"/>
                <a:ea typeface="ＭＳ Ｐゴシック" charset="0"/>
              </a:defRPr>
            </a:lvl9pPr>
          </a:lstStyle>
          <a:p>
            <a:r>
              <a:rPr lang="pt-BR" dirty="0" smtClean="0">
                <a:solidFill>
                  <a:srgbClr val="00A1E4"/>
                </a:solidFill>
              </a:rPr>
              <a:t>OBSERVAÇÃO:</a:t>
            </a:r>
            <a:endParaRPr lang="en-US" dirty="0">
              <a:solidFill>
                <a:srgbClr val="00A1E4"/>
              </a:solidFill>
            </a:endParaRPr>
          </a:p>
          <a:p>
            <a:r>
              <a:rPr lang="pt-BR" dirty="0">
                <a:solidFill>
                  <a:srgbClr val="00A1E4"/>
                </a:solidFill>
              </a:rPr>
              <a:t>Coordenador(a), a apresentação é apenas um momento para retomar a leitura que os participantes já realizaram da matéria. Não é necessário levar muito tempo nela.</a:t>
            </a:r>
            <a:endParaRPr lang="en-US" dirty="0">
              <a:solidFill>
                <a:srgbClr val="00A1E4"/>
              </a:solidFill>
            </a:endParaRPr>
          </a:p>
          <a:p>
            <a:r>
              <a:rPr lang="pt-BR" dirty="0">
                <a:solidFill>
                  <a:srgbClr val="00A1E4"/>
                </a:solidFill>
              </a:rPr>
              <a:t>No entanto, vale que você faça relatos de situações que já vivenciou, se julgar pertinentes ao tema, para incrementar esse momento.</a:t>
            </a:r>
            <a:endParaRPr lang="en-US" dirty="0">
              <a:solidFill>
                <a:srgbClr val="00A1E4"/>
              </a:solidFill>
            </a:endParaRPr>
          </a:p>
          <a:p>
            <a:r>
              <a:rPr lang="pt-BR" dirty="0">
                <a:solidFill>
                  <a:srgbClr val="00A1E4"/>
                </a:solidFill>
              </a:rPr>
              <a:t>Considere, também, alguns minutos para, ao final da apresentação, abrir espaço para perguntas ou comentários dos participantes.</a:t>
            </a:r>
            <a:r>
              <a:rPr lang="en-US" dirty="0">
                <a:solidFill>
                  <a:srgbClr val="00A1E4"/>
                </a:solidFill>
              </a:rPr>
              <a:t> </a:t>
            </a:r>
            <a:endParaRPr lang="en-US" dirty="0">
              <a:solidFill>
                <a:srgbClr val="00A1E4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AA0A7A8F-632F-5549-AA31-D2F0C6F8E7F6}"/>
              </a:ext>
            </a:extLst>
          </p:cNvPr>
          <p:cNvSpPr/>
          <p:nvPr/>
        </p:nvSpPr>
        <p:spPr>
          <a:xfrm>
            <a:off x="1075808" y="4713922"/>
            <a:ext cx="5835631" cy="427215"/>
          </a:xfrm>
          <a:prstGeom prst="rect">
            <a:avLst/>
          </a:prstGeom>
          <a:solidFill>
            <a:srgbClr val="00A1E4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https:/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50051" y="5524484"/>
            <a:ext cx="5645182" cy="944292"/>
          </a:xfrm>
          <a:prstGeom prst="rect">
            <a:avLst/>
          </a:prstGeom>
          <a:noFill/>
        </p:spPr>
        <p:txBody>
          <a:bodyPr wrap="square" rIns="144000" b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BR" sz="1400" b="1" dirty="0"/>
              <a:t>Criação de projeto – </a:t>
            </a:r>
            <a:r>
              <a:rPr lang="pt-BR" sz="1400" b="1" i="1" dirty="0"/>
              <a:t>Design </a:t>
            </a:r>
            <a:r>
              <a:rPr lang="pt-BR" sz="1400" b="1" i="1" dirty="0" err="1"/>
              <a:t>Thinking</a:t>
            </a:r>
            <a:r>
              <a:rPr lang="pt-BR" sz="1400" b="1" i="1" dirty="0"/>
              <a:t> </a:t>
            </a:r>
            <a:r>
              <a:rPr lang="pt-BR" sz="1400" b="1" dirty="0"/>
              <a:t>(90 minutos)</a:t>
            </a:r>
            <a:endParaRPr lang="en-US" sz="1400" b="1" dirty="0"/>
          </a:p>
          <a:p>
            <a:r>
              <a:rPr lang="pt-BR" sz="1400" dirty="0"/>
              <a:t>- Divida a equipe em grupos (ou duplas/trios, caso o número de participantes seja menor). Fica a seu critério escolher a melhor forma de organização. Cada grupo deve ter, no máximo, cinco participantes.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12948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050050" y="1381639"/>
            <a:ext cx="7544015" cy="5991830"/>
          </a:xfrm>
          <a:prstGeom prst="rect">
            <a:avLst/>
          </a:prstGeom>
          <a:noFill/>
        </p:spPr>
        <p:txBody>
          <a:bodyPr wrap="square" rIns="144000" b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BR" sz="1600" b="1" dirty="0" smtClean="0"/>
              <a:t>* </a:t>
            </a:r>
            <a:r>
              <a:rPr lang="pt-BR" sz="1600" b="1" dirty="0"/>
              <a:t>Coordenador: </a:t>
            </a:r>
            <a:r>
              <a:rPr lang="pt-BR" sz="1600" dirty="0"/>
              <a:t>caso sua equipe não tenha conhecimento de </a:t>
            </a:r>
            <a:r>
              <a:rPr lang="pt-BR" sz="1600" i="1" dirty="0"/>
              <a:t>Design </a:t>
            </a:r>
            <a:r>
              <a:rPr lang="pt-BR" sz="1600" i="1" dirty="0" err="1"/>
              <a:t>Thinking</a:t>
            </a:r>
            <a:r>
              <a:rPr lang="pt-BR" sz="1600" dirty="0"/>
              <a:t>, você pode utilizar a sugestão de projeto descrita na matéria da </a:t>
            </a:r>
            <a:r>
              <a:rPr lang="pt-BR" sz="1600" dirty="0" err="1"/>
              <a:t>Educatrix</a:t>
            </a:r>
            <a:r>
              <a:rPr lang="pt-BR" sz="1600" dirty="0"/>
              <a:t>, sobre </a:t>
            </a:r>
            <a:r>
              <a:rPr lang="pt-BR" sz="1600" i="1" dirty="0" err="1"/>
              <a:t>bullying</a:t>
            </a:r>
            <a:r>
              <a:rPr lang="pt-BR" sz="1600" dirty="0"/>
              <a:t>. Neste caso, recomendamos que você sugira aos participantes o estudo prévio a respeito de Comunicação Não-Violenta e a leitura do estudo da Unicef sobre </a:t>
            </a:r>
            <a:r>
              <a:rPr lang="pt-BR" sz="1600" dirty="0" err="1"/>
              <a:t>bullying</a:t>
            </a:r>
            <a:r>
              <a:rPr lang="pt-BR" sz="1600" dirty="0"/>
              <a:t> (os links de referência estão no boxe “Para saber mais”, ao final da matéria, na página 67 da revista)</a:t>
            </a:r>
            <a:r>
              <a:rPr lang="pt-BR" sz="1600" dirty="0" smtClean="0"/>
              <a:t>. Caso </a:t>
            </a:r>
            <a:r>
              <a:rPr lang="pt-BR" sz="1600" dirty="0"/>
              <a:t>sua equipe já trabalhe com </a:t>
            </a:r>
            <a:r>
              <a:rPr lang="pt-BR" sz="1600" i="1" dirty="0"/>
              <a:t>Design </a:t>
            </a:r>
            <a:r>
              <a:rPr lang="pt-BR" sz="1600" i="1" dirty="0" err="1"/>
              <a:t>Thinking</a:t>
            </a:r>
            <a:r>
              <a:rPr lang="pt-BR" sz="1600" dirty="0"/>
              <a:t>, você pode pedir para que cada grupo escolha seu próprio tema para criação de um projeto.</a:t>
            </a:r>
            <a:endParaRPr lang="en-US" sz="1600" dirty="0"/>
          </a:p>
          <a:p>
            <a:r>
              <a:rPr lang="pt-BR" sz="1600" dirty="0"/>
              <a:t> </a:t>
            </a:r>
            <a:endParaRPr lang="en-US" sz="1600" dirty="0"/>
          </a:p>
          <a:p>
            <a:r>
              <a:rPr lang="pt-BR" sz="1600" b="1" dirty="0" smtClean="0"/>
              <a:t>No </a:t>
            </a:r>
            <a:r>
              <a:rPr lang="pt-BR" sz="1600" b="1" dirty="0"/>
              <a:t>período de 60 minutos, cada grupo deve:</a:t>
            </a:r>
            <a:endParaRPr lang="en-US" sz="1600" b="1" dirty="0"/>
          </a:p>
          <a:p>
            <a:r>
              <a:rPr lang="pt-BR" sz="1600" dirty="0" smtClean="0"/>
              <a:t>- </a:t>
            </a:r>
            <a:r>
              <a:rPr lang="pt-BR" sz="1600" dirty="0"/>
              <a:t>Descrever ações para cada etapa do </a:t>
            </a:r>
            <a:r>
              <a:rPr lang="pt-BR" sz="1600" i="1" dirty="0"/>
              <a:t>Design </a:t>
            </a:r>
            <a:r>
              <a:rPr lang="pt-BR" sz="1600" i="1" dirty="0" err="1"/>
              <a:t>Thinking</a:t>
            </a:r>
            <a:r>
              <a:rPr lang="pt-BR" sz="1600" dirty="0"/>
              <a:t> descrita nas páginas 64 e 65 da revista (relativas às etapas “Descoberta”, “Interpretação”, “Ideação”, “Experimentação”, “Evolução”), com atenção para as atividades descritas na etapa de Evolução, na qual se avalia e controla as realizações do projeto criado.</a:t>
            </a:r>
            <a:endParaRPr lang="en-US" sz="1600" dirty="0"/>
          </a:p>
          <a:p>
            <a:r>
              <a:rPr lang="pt-BR" sz="1600" dirty="0"/>
              <a:t>	</a:t>
            </a:r>
            <a:endParaRPr lang="en-US" sz="1600" dirty="0"/>
          </a:p>
          <a:p>
            <a:r>
              <a:rPr lang="pt-BR" sz="1600" b="1" dirty="0"/>
              <a:t>Encerramento (30 minutos)</a:t>
            </a:r>
            <a:endParaRPr lang="en-US" sz="1600" b="1" dirty="0"/>
          </a:p>
          <a:p>
            <a:r>
              <a:rPr lang="pt-BR" sz="1600" dirty="0"/>
              <a:t>Retome com os participantes as principais dificuldades encontradas para a criação dos projetos utilizando DT. </a:t>
            </a:r>
            <a:endParaRPr lang="en-US" sz="1600" dirty="0"/>
          </a:p>
          <a:p>
            <a:r>
              <a:rPr lang="pt-BR" sz="1600" dirty="0"/>
              <a:t>Planeje com sua equipe a aplicação destes projetos. Sugerimos que você realize encontros futuros no qual cada grupo possa apresentar os resultados obtidos e realizar eventuais ajustes.</a:t>
            </a:r>
            <a:endParaRPr lang="en-US" sz="1600" dirty="0"/>
          </a:p>
          <a:p>
            <a:r>
              <a:rPr lang="pt-BR" sz="1600" dirty="0"/>
              <a:t> </a:t>
            </a:r>
            <a:endParaRPr lang="en-US" sz="1600" dirty="0"/>
          </a:p>
          <a:p>
            <a:r>
              <a:rPr lang="pt-BR" sz="1600" dirty="0"/>
              <a:t>Você pode, também, criar com sua equipe um banco de projetos realizados com DT, no qual as equipes possam ter acesso a projetos prontos para aplicação em sala de aula e também contribuam com seus próprios trabalhos.</a:t>
            </a:r>
            <a:endParaRPr lang="en-US" sz="1600" dirty="0"/>
          </a:p>
        </p:txBody>
      </p:sp>
      <p:sp>
        <p:nvSpPr>
          <p:cNvPr id="36" name="Title 13"/>
          <p:cNvSpPr txBox="1">
            <a:spLocks/>
          </p:cNvSpPr>
          <p:nvPr/>
        </p:nvSpPr>
        <p:spPr>
          <a:xfrm>
            <a:off x="1075808" y="668359"/>
            <a:ext cx="9612829" cy="761999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Arial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3200" b="1" cap="none" dirty="0" err="1">
                <a:solidFill>
                  <a:srgbClr val="595959"/>
                </a:solidFill>
                <a:latin typeface="Calibri"/>
                <a:cs typeface="Calibri"/>
              </a:rPr>
              <a:t>Oficina</a:t>
            </a:r>
            <a:endParaRPr lang="en-US" sz="3200" b="1" cap="none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37" name="Snip and Round Single Corner Rectangle 12"/>
          <p:cNvSpPr/>
          <p:nvPr/>
        </p:nvSpPr>
        <p:spPr>
          <a:xfrm rot="10800000">
            <a:off x="-1" y="-13375"/>
            <a:ext cx="12192000" cy="394373"/>
          </a:xfrm>
          <a:custGeom>
            <a:avLst/>
            <a:gdLst/>
            <a:ahLst/>
            <a:cxnLst/>
            <a:rect l="l" t="t" r="r" b="b"/>
            <a:pathLst>
              <a:path w="11183671" h="394373">
                <a:moveTo>
                  <a:pt x="11183671" y="394373"/>
                </a:moveTo>
                <a:lnTo>
                  <a:pt x="3042304" y="394373"/>
                </a:lnTo>
                <a:lnTo>
                  <a:pt x="622618" y="394373"/>
                </a:lnTo>
                <a:lnTo>
                  <a:pt x="0" y="394373"/>
                </a:lnTo>
                <a:lnTo>
                  <a:pt x="0" y="197187"/>
                </a:lnTo>
                <a:cubicBezTo>
                  <a:pt x="0" y="88284"/>
                  <a:pt x="88284" y="0"/>
                  <a:pt x="197187" y="0"/>
                </a:cubicBezTo>
                <a:lnTo>
                  <a:pt x="3042304" y="0"/>
                </a:lnTo>
                <a:lnTo>
                  <a:pt x="3042304" y="6684"/>
                </a:lnTo>
                <a:lnTo>
                  <a:pt x="11183671" y="6684"/>
                </a:lnTo>
                <a:close/>
              </a:path>
            </a:pathLst>
          </a:custGeom>
          <a:solidFill>
            <a:srgbClr val="00A1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pic>
        <p:nvPicPr>
          <p:cNvPr id="38" name="Imagen 1" descr="grafismo-cap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67" y="-66840"/>
            <a:ext cx="1042736" cy="96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3" descr="logo-modern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555" y="6742226"/>
            <a:ext cx="1804402" cy="48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31500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879</Words>
  <Application>Microsoft Macintosh PowerPoint</Application>
  <PresentationFormat>Custom</PresentationFormat>
  <Paragraphs>55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Aprendizagem baseada em projetos</dc:title>
  <dc:creator>Tassia Cobo</dc:creator>
  <cp:lastModifiedBy>Rafa Santos</cp:lastModifiedBy>
  <cp:revision>142</cp:revision>
  <dcterms:created xsi:type="dcterms:W3CDTF">2018-09-17T20:46:12Z</dcterms:created>
  <dcterms:modified xsi:type="dcterms:W3CDTF">2018-11-07T11:13:08Z</dcterms:modified>
</cp:coreProperties>
</file>