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</p:sldIdLst>
  <p:sldSz cx="10688638" cy="756285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5EB851"/>
    <a:srgbClr val="2E76A4"/>
    <a:srgbClr val="C75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-480" y="-104"/>
      </p:cViewPr>
      <p:guideLst>
        <p:guide orient="horz" pos="2382"/>
        <p:guide orient="horz" pos="298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0072C51-D511-431A-A2B9-2418B52C1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080" y="1237717"/>
            <a:ext cx="8016479" cy="263299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E7FC08AE-6B6A-407F-8B87-E9CED347A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080" y="3972247"/>
            <a:ext cx="8016479" cy="18259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C74D025E-8D87-46D3-B9B9-28E40EC29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79BAB73B-890C-46A4-818E-1D2034239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26FBC8FC-2966-414A-9C4B-7D2C3DCB7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357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CEC1F23-C05E-4144-93C0-8707D7FB5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AF86D32B-3A67-4405-AFC6-6B299AC09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6531ED7F-BFDC-4219-AA67-D61BC0B5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9E0FF7F1-2558-425A-846D-914A40D21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2496B746-95BA-43A6-A01D-5F585890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587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8E9AA8A2-4060-454C-AB50-329DF8DE8A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49056" y="402652"/>
            <a:ext cx="2304738" cy="6409166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EDB0D584-4D36-4EC4-ACEB-C1B3F8567C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4844" y="402652"/>
            <a:ext cx="6780605" cy="6409166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A2CFA24D-FE9A-42AC-915B-757139012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FE0F32B-CBED-415E-B7A0-A51D44A3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0AF13128-98D6-4D9B-8F06-97C8EFA87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406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BF75E82-EB6E-4EFC-B747-BFE34F83B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522EB16C-88C1-4C78-98CD-00C29A544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8E895DFD-5522-4C8F-A412-02CC5EEBC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75E133A8-67D1-4E40-AA60-A8A905E83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E9D50198-1A4D-4DF7-B252-4BD1F1A60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283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0A1E227-023F-4DAD-9764-DB10A9780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277" y="1885462"/>
            <a:ext cx="9218950" cy="314593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4DF0AEE9-C902-4326-B1E5-86DAA61AA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277" y="5061158"/>
            <a:ext cx="9218950" cy="165437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1FFFE0BA-5F1C-4837-8B3D-520C0F1B0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2B45598-89FC-4609-9A91-4E870679D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4C73A7CC-270B-4B58-97FD-3CD713844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710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46E4B17-FF68-48E4-BBAF-961351661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634AE264-5A88-41F8-95E6-C5458653D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4844" y="2013259"/>
            <a:ext cx="4542671" cy="4798559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62F50AE7-0047-4285-8D88-F8C3AF400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1123" y="2013259"/>
            <a:ext cx="4542671" cy="4798559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597B3D0A-A014-4E1B-9693-F05DF1B5B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4B2CE1EB-70A8-429E-B4C5-C8DB5A95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97BEC765-4809-44E9-AC94-6D679B496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1838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787880B-A949-48E9-99ED-393D42554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6" y="402652"/>
            <a:ext cx="9218950" cy="1461801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657582BC-14EF-441F-BF2A-35DFF3559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37" y="1853949"/>
            <a:ext cx="4521794" cy="9085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C955E9CD-2053-4C57-AD14-770EDEA0C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37" y="2762541"/>
            <a:ext cx="4521794" cy="40632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B6AE972D-3BA8-4AA6-B722-8B6B90AB65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1123" y="1853949"/>
            <a:ext cx="4544063" cy="9085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DF8BAA8E-FDC9-4CD2-937F-95E199966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1123" y="2762541"/>
            <a:ext cx="4544063" cy="40632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FB1E1ABF-57C1-429C-889F-5CA7CA6A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6E3F7D3D-B34B-49D6-9E8F-11F40210E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8FCD7463-B538-4CDB-9280-BA7E3D091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7795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6EF613-A77B-4DD6-B3FA-F0E52009A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2D34071C-24ED-4D3E-99F6-7D161DB2C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BDAE51A8-6F3A-4386-869E-37327F92A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5F91908B-7804-427E-BFCE-D2A807DB3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553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AA6E103E-E7F3-4108-83E2-8CCF11834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477DE442-D674-4C80-AE03-E4FAA1B44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6599F130-9FFC-4144-AB09-6E883C7EA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7036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4C8037-8D41-49EC-87FC-A0328EC36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6" y="504190"/>
            <a:ext cx="3447364" cy="176466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91605B95-7787-4670-AD72-7E5A3F9E4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063" y="1088911"/>
            <a:ext cx="5411123" cy="53745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D71598B6-69FC-4C07-9C4B-6AB8CC779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6" y="2268855"/>
            <a:ext cx="3447364" cy="42033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1FF4E7E4-6AC2-498F-8B28-556EB4536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22C41F2C-A999-4C30-A913-25FD5B4E1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A7FB5AA2-7E9C-4E2F-BE83-A3D6D4514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132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03FB774-32D8-48E1-8B25-E0B36A50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6" y="504190"/>
            <a:ext cx="3447364" cy="176466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3293DD9F-F166-4F17-8C8A-79DF6633E0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4063" y="1088911"/>
            <a:ext cx="5411123" cy="5374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28401FF7-826D-4061-9D78-38B0FBA8F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6" y="2268855"/>
            <a:ext cx="3447364" cy="42033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0A946AFB-E800-45D8-A65C-D4C372846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B9610C80-2767-4A38-84BA-AF23D05AE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593D241F-19B4-4791-9E31-B100BB55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775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A60817F0-9828-4933-9C38-D903E5374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844" y="402652"/>
            <a:ext cx="9218950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57130237-6F48-45B6-AFB6-A99E43BCA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4844" y="2013259"/>
            <a:ext cx="9218950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A059A2D0-9BC9-4FA4-BFEA-9890C03FF0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C62C9-FCE2-4D5D-BCF6-D2CB18BC0C77}" type="datetimeFigureOut">
              <a:rPr lang="pt-BR" smtClean="0"/>
              <a:t>25/10/18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E75A090B-5983-45E4-8906-33BF6BA96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EF70701A-1EE1-400D-8810-C6901FF165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507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user/EdModerna/playlists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pt.calameo.com/read/002899327fffb325821ff?authid=QwwmixyOlUkJ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p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0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68" y="1593394"/>
            <a:ext cx="5150870" cy="5969456"/>
          </a:xfrm>
          <a:prstGeom prst="rect">
            <a:avLst/>
          </a:prstGeom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40" y="1307971"/>
            <a:ext cx="5664501" cy="5852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5EB851"/>
                </a:solidFill>
              </a:rPr>
              <a:t>Dimensões do conhecimento, para as habilidades da área:</a:t>
            </a:r>
          </a:p>
          <a:p>
            <a:pPr marL="914400" lvl="1" indent="-4572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5EB851"/>
                </a:solidFill>
              </a:rPr>
              <a:t>Experimentação: </a:t>
            </a:r>
            <a:r>
              <a:rPr lang="pt-BR" sz="1600" dirty="0"/>
              <a:t>vivência das práticas corporais pelo envolvimento na realização das mesmas.</a:t>
            </a:r>
          </a:p>
          <a:p>
            <a:pPr marL="914400" lvl="1" indent="-4572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5EB851"/>
                </a:solidFill>
              </a:rPr>
              <a:t>Uso </a:t>
            </a:r>
            <a:r>
              <a:rPr lang="pt-BR" sz="1600" b="1" dirty="0">
                <a:solidFill>
                  <a:srgbClr val="5EB851"/>
                </a:solidFill>
              </a:rPr>
              <a:t>e apropriação:</a:t>
            </a:r>
            <a:r>
              <a:rPr lang="pt-BR" sz="1600" dirty="0">
                <a:solidFill>
                  <a:srgbClr val="5EB851"/>
                </a:solidFill>
              </a:rPr>
              <a:t> </a:t>
            </a:r>
            <a:r>
              <a:rPr lang="pt-BR" sz="1600" dirty="0"/>
              <a:t>conhecimento que dá autonomia para realizar determinada prática corporal.</a:t>
            </a:r>
          </a:p>
          <a:p>
            <a:pPr marL="914400" lvl="1" indent="-4572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5EB851"/>
                </a:solidFill>
              </a:rPr>
              <a:t>Fruição</a:t>
            </a:r>
            <a:r>
              <a:rPr lang="pt-BR" sz="1600" b="1" dirty="0">
                <a:solidFill>
                  <a:srgbClr val="5EB851"/>
                </a:solidFill>
              </a:rPr>
              <a:t>:</a:t>
            </a:r>
            <a:r>
              <a:rPr lang="pt-BR" sz="1600" dirty="0">
                <a:solidFill>
                  <a:srgbClr val="5EB851"/>
                </a:solidFill>
              </a:rPr>
              <a:t> </a:t>
            </a:r>
            <a:r>
              <a:rPr lang="pt-BR" sz="1600" dirty="0"/>
              <a:t>grau de domínio da prática que traz satisfação ao aluno.</a:t>
            </a:r>
          </a:p>
          <a:p>
            <a:pPr marL="914400" lvl="1" indent="-4572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5EB851"/>
                </a:solidFill>
              </a:rPr>
              <a:t>Reflexão </a:t>
            </a:r>
            <a:r>
              <a:rPr lang="pt-BR" sz="1600" b="1" dirty="0">
                <a:solidFill>
                  <a:srgbClr val="5EB851"/>
                </a:solidFill>
              </a:rPr>
              <a:t>sobre a ação:</a:t>
            </a:r>
            <a:r>
              <a:rPr lang="pt-BR" sz="1600" dirty="0">
                <a:solidFill>
                  <a:srgbClr val="5EB851"/>
                </a:solidFill>
              </a:rPr>
              <a:t> </a:t>
            </a:r>
            <a:r>
              <a:rPr lang="pt-BR" sz="1600" dirty="0"/>
              <a:t>fruto da observação e análise das vivências corporais próprias e alheias. É intencional e orientada a resolver desafios, aprender novas modalidades ou adequar as práticas corporais aos interesses próprios ou de outros.</a:t>
            </a:r>
          </a:p>
          <a:p>
            <a:pPr marL="914400" lvl="1" indent="-4572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5EB851"/>
                </a:solidFill>
              </a:rPr>
              <a:t>Construção </a:t>
            </a:r>
            <a:r>
              <a:rPr lang="pt-BR" sz="1600" b="1" dirty="0">
                <a:solidFill>
                  <a:srgbClr val="5EB851"/>
                </a:solidFill>
              </a:rPr>
              <a:t>de valores:</a:t>
            </a:r>
            <a:r>
              <a:rPr lang="pt-BR" sz="1600" dirty="0">
                <a:solidFill>
                  <a:srgbClr val="5EB851"/>
                </a:solidFill>
              </a:rPr>
              <a:t> </a:t>
            </a:r>
            <a:r>
              <a:rPr lang="pt-BR" sz="1600" dirty="0"/>
              <a:t>parte de vivências e discussões que resultam na aprendizagem de valores e normas voltadas ao exercício da cidadania.</a:t>
            </a:r>
          </a:p>
          <a:p>
            <a:pPr marL="914400" lvl="1" indent="-4572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5EB851"/>
                </a:solidFill>
              </a:rPr>
              <a:t>Análise</a:t>
            </a:r>
            <a:r>
              <a:rPr lang="pt-BR" sz="1600" b="1" dirty="0">
                <a:solidFill>
                  <a:srgbClr val="5EB851"/>
                </a:solidFill>
              </a:rPr>
              <a:t>: </a:t>
            </a:r>
            <a:r>
              <a:rPr lang="pt-BR" sz="1600" dirty="0"/>
              <a:t>interpretação das manifestações da cultura corporal de movimento sob o ponto de vista da ética e estética, época e sociedade, razões da sua produção e transformação e vinculações local, nacional e global.</a:t>
            </a:r>
          </a:p>
          <a:p>
            <a:pPr marL="914400" lvl="1" indent="-4572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5EB851"/>
                </a:solidFill>
              </a:rPr>
              <a:t>Protagonismo </a:t>
            </a:r>
            <a:r>
              <a:rPr lang="pt-BR" sz="1600" b="1" dirty="0">
                <a:solidFill>
                  <a:srgbClr val="5EB851"/>
                </a:solidFill>
              </a:rPr>
              <a:t>comunitário: </a:t>
            </a:r>
            <a:r>
              <a:rPr lang="pt-BR" sz="1600" dirty="0"/>
              <a:t>atitudes, ações e conhecimentos necessários para tomar parte em decisões e ações que democratizem o acesso às práticas corporais.</a:t>
            </a:r>
          </a:p>
        </p:txBody>
      </p:sp>
      <p:sp>
        <p:nvSpPr>
          <p:cNvPr id="6" name="Subtítulo 3">
            <a:extLst>
              <a:ext uri="{FF2B5EF4-FFF2-40B4-BE49-F238E27FC236}">
                <a16:creationId xmlns:a16="http://schemas.microsoft.com/office/drawing/2014/main" xmlns="" id="{0BAB99FA-9AC2-4B17-97EA-556ACED94E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/>
              <a:t>Raio-X da BNCC de Educação Física </a:t>
            </a:r>
          </a:p>
        </p:txBody>
      </p:sp>
    </p:spTree>
    <p:extLst>
      <p:ext uri="{BB962C8B-B14F-4D97-AF65-F5344CB8AC3E}">
        <p14:creationId xmlns:p14="http://schemas.microsoft.com/office/powerpoint/2010/main" val="397857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68" y="1593394"/>
            <a:ext cx="5150870" cy="5969456"/>
          </a:xfrm>
          <a:prstGeom prst="rect">
            <a:avLst/>
          </a:prstGeom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39" y="1307971"/>
            <a:ext cx="5133389" cy="58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5EB851"/>
                </a:solidFill>
              </a:rPr>
              <a:t>Divisão por ciclos:</a:t>
            </a:r>
            <a:endParaRPr lang="pt-BR" sz="1600" dirty="0">
              <a:solidFill>
                <a:srgbClr val="5EB851"/>
              </a:solidFill>
            </a:endParaRPr>
          </a:p>
          <a:p>
            <a:pPr marL="342900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800100" lvl="1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5EB851"/>
                </a:solidFill>
              </a:rPr>
              <a:t>Anos iniciais:</a:t>
            </a:r>
            <a:r>
              <a:rPr lang="pt-BR" sz="1600" dirty="0">
                <a:solidFill>
                  <a:srgbClr val="5EB851"/>
                </a:solidFill>
              </a:rPr>
              <a:t> </a:t>
            </a:r>
            <a:r>
              <a:rPr lang="pt-BR" sz="1600" dirty="0"/>
              <a:t>1º e 2º anos e 3º ao 5º ano. </a:t>
            </a:r>
          </a:p>
          <a:p>
            <a:pPr marL="800100" lvl="1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5EB851"/>
                </a:solidFill>
              </a:rPr>
              <a:t>Anos finais:</a:t>
            </a:r>
            <a:r>
              <a:rPr lang="pt-BR" sz="1600" dirty="0">
                <a:solidFill>
                  <a:srgbClr val="5EB851"/>
                </a:solidFill>
              </a:rPr>
              <a:t> </a:t>
            </a:r>
            <a:r>
              <a:rPr lang="pt-BR" sz="1600" dirty="0"/>
              <a:t>6º e 7º anos e 8º e 9º anos. </a:t>
            </a:r>
          </a:p>
          <a:p>
            <a:pPr marL="800100" lvl="1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800100" lvl="1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Dentro de cada ciclo, todas as unidades temáticas da Educação Física são contempladas. O que os diferencia são os chamados “critérios de progressão do conhecimento, tais como elementos específicos das diferentes práticas corporais, as características dos sujeitos e os contextos de atuação” (p.217 da BNCC), nos quais a Base se apoiou para organizar os conhecimentos e as habilidades específicas que devem compor os currículos do Fundamental. </a:t>
            </a:r>
          </a:p>
        </p:txBody>
      </p:sp>
      <p:sp>
        <p:nvSpPr>
          <p:cNvPr id="6" name="Subtítulo 3">
            <a:extLst>
              <a:ext uri="{FF2B5EF4-FFF2-40B4-BE49-F238E27FC236}">
                <a16:creationId xmlns:a16="http://schemas.microsoft.com/office/drawing/2014/main" xmlns="" id="{C879BD6C-06C9-41FC-910C-D65327199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rgbClr val="5EB851"/>
                </a:solidFill>
              </a:rPr>
              <a:t>Raio-X da BNCC de Educação Física </a:t>
            </a:r>
          </a:p>
        </p:txBody>
      </p:sp>
    </p:spTree>
    <p:extLst>
      <p:ext uri="{BB962C8B-B14F-4D97-AF65-F5344CB8AC3E}">
        <p14:creationId xmlns:p14="http://schemas.microsoft.com/office/powerpoint/2010/main" val="2579835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rgbClr val="5EB851"/>
                </a:solidFill>
              </a:rPr>
              <a:t>Objetos de conhecimento por ciclo</a:t>
            </a:r>
          </a:p>
        </p:txBody>
      </p:sp>
      <p:pic>
        <p:nvPicPr>
          <p:cNvPr id="5" name="Picture 4" descr="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994" y="2771120"/>
            <a:ext cx="4134644" cy="4791729"/>
          </a:xfrm>
          <a:prstGeom prst="rect">
            <a:avLst/>
          </a:prstGeom>
        </p:spPr>
      </p:pic>
      <p:pic>
        <p:nvPicPr>
          <p:cNvPr id="2" name="Picture 1" descr="tabela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8760"/>
            <a:ext cx="7461714" cy="677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09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1" y="4020501"/>
            <a:ext cx="7216299" cy="3314172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dirty="0"/>
              <a:t>Coordenador(a), é interessante que antes de realizar essa oficina, você promova encontros sobre a BNCC. Os professores devem estar familiarizados com a nova Base, principalmente no texto das próprias disciplinas. Para isso, recomendamos: </a:t>
            </a:r>
            <a:endParaRPr lang="en-US" sz="1400" dirty="0"/>
          </a:p>
          <a:p>
            <a:r>
              <a:rPr lang="pt-BR" sz="1400" dirty="0"/>
              <a:t>- Leitura do texto da Base (disponível no site do MEC)</a:t>
            </a:r>
            <a:endParaRPr lang="en-US" sz="1400" dirty="0"/>
          </a:p>
          <a:p>
            <a:r>
              <a:rPr lang="pt-BR" sz="1400" dirty="0"/>
              <a:t>- Leitura do material de referência da BNCC preparado pela Moderna (disponível para download em </a:t>
            </a:r>
            <a:r>
              <a:rPr lang="pt-BR" sz="1400" u="sng" dirty="0">
                <a:hlinkClick r:id="rId2"/>
              </a:rPr>
              <a:t>https://pt.calameo.com/read/002899327fffb325821ff?authid=QwwmixyOlUkJ</a:t>
            </a:r>
            <a:r>
              <a:rPr lang="pt-BR" sz="1400" dirty="0"/>
              <a:t>)</a:t>
            </a:r>
            <a:endParaRPr lang="en-US" sz="1400" dirty="0"/>
          </a:p>
          <a:p>
            <a:r>
              <a:rPr lang="pt-BR" sz="1400" dirty="0"/>
              <a:t>- Vídeos dos </a:t>
            </a:r>
            <a:r>
              <a:rPr lang="pt-BR" sz="1400" dirty="0" err="1"/>
              <a:t>webinars</a:t>
            </a:r>
            <a:r>
              <a:rPr lang="pt-BR" sz="1400" dirty="0"/>
              <a:t> da Moderna sobre a BNCC (disponível online no canal da Moderna no </a:t>
            </a:r>
            <a:r>
              <a:rPr lang="pt-BR" sz="1400" dirty="0" err="1"/>
              <a:t>YouTube</a:t>
            </a:r>
            <a:r>
              <a:rPr lang="pt-BR" sz="1400" dirty="0"/>
              <a:t>: </a:t>
            </a:r>
            <a:r>
              <a:rPr lang="pt-BR" sz="1400" u="sng" dirty="0">
                <a:hlinkClick r:id="rId3"/>
              </a:rPr>
              <a:t>https://www.youtube.com/user/EdModerna/playlists</a:t>
            </a:r>
            <a:r>
              <a:rPr lang="pt-BR" sz="1400" dirty="0"/>
              <a:t>)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dirty="0"/>
              <a:t>Para a realização da oficina </a:t>
            </a:r>
            <a:r>
              <a:rPr lang="pt-BR" sz="1400" i="1" dirty="0"/>
              <a:t>Currículo em (RE)construção</a:t>
            </a:r>
            <a:r>
              <a:rPr lang="pt-BR" sz="1400" dirty="0"/>
              <a:t>, peça que os participantes realizem as seguintes tarefas como preparação para o encontro:</a:t>
            </a:r>
            <a:endParaRPr lang="en-US" sz="1400" dirty="0"/>
          </a:p>
          <a:p>
            <a:r>
              <a:rPr lang="pt-BR" sz="1400" dirty="0"/>
              <a:t>- Leitura do texto </a:t>
            </a:r>
            <a:r>
              <a:rPr lang="pt-BR" sz="1400" i="1" dirty="0"/>
              <a:t>BNCC na escola </a:t>
            </a:r>
            <a:r>
              <a:rPr lang="pt-BR" sz="1400" dirty="0"/>
              <a:t>– Revista </a:t>
            </a:r>
            <a:r>
              <a:rPr lang="pt-BR" sz="1400" dirty="0" err="1"/>
              <a:t>Educatrix</a:t>
            </a:r>
            <a:r>
              <a:rPr lang="pt-BR" sz="1400" dirty="0"/>
              <a:t>, nº 14 – 2018, páginas 26 a 31.</a:t>
            </a:r>
            <a:endParaRPr lang="en-US" sz="1400" dirty="0"/>
          </a:p>
          <a:p>
            <a:r>
              <a:rPr lang="pt-BR" sz="1400" dirty="0"/>
              <a:t>- Estudo do PPP e do currículo da escola, principalmente no que diz respeito à disciplina e ao ano em que o professor atua.</a:t>
            </a:r>
            <a:endParaRPr lang="en-US" sz="1400" dirty="0"/>
          </a:p>
          <a:p>
            <a:r>
              <a:rPr lang="pt-BR" sz="1400" dirty="0"/>
              <a:t>- Leitura do texto </a:t>
            </a:r>
            <a:r>
              <a:rPr lang="pt-BR" sz="1400" i="1" dirty="0"/>
              <a:t>Currículo em (RE)construção </a:t>
            </a:r>
            <a:r>
              <a:rPr lang="pt-BR" sz="1400" dirty="0"/>
              <a:t>– Revista </a:t>
            </a:r>
            <a:r>
              <a:rPr lang="pt-BR" sz="1400" dirty="0" err="1"/>
              <a:t>Educatrix</a:t>
            </a:r>
            <a:r>
              <a:rPr lang="pt-BR" sz="1400" dirty="0"/>
              <a:t>, nº 14 – 2018, páginas 66 a 71.</a:t>
            </a:r>
            <a:endParaRPr lang="en-US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8" y="3310371"/>
            <a:ext cx="9612829" cy="617313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200" b="1" cap="none" dirty="0" err="1">
                <a:solidFill>
                  <a:srgbClr val="595959"/>
                </a:solidFill>
                <a:latin typeface="Calibri"/>
                <a:cs typeface="Calibri"/>
              </a:rPr>
              <a:t>Preparação</a:t>
            </a:r>
            <a:r>
              <a:rPr lang="en-US" sz="3200" b="1" cap="none" dirty="0">
                <a:solidFill>
                  <a:srgbClr val="595959"/>
                </a:solidFill>
                <a:latin typeface="Calibri"/>
                <a:cs typeface="Calibri"/>
              </a:rPr>
              <a:t>:</a:t>
            </a:r>
          </a:p>
          <a:p>
            <a:pPr>
              <a:defRPr/>
            </a:pPr>
            <a:endParaRPr lang="en-US" sz="32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1"/>
          <p:cNvSpPr txBox="1">
            <a:spLocks/>
          </p:cNvSpPr>
          <p:nvPr/>
        </p:nvSpPr>
        <p:spPr>
          <a:xfrm>
            <a:off x="1075810" y="1508352"/>
            <a:ext cx="5110163" cy="3635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A1E4"/>
                </a:solidFill>
                <a:latin typeface="Calibri"/>
                <a:cs typeface="Calibri"/>
              </a:rPr>
              <a:t>OFICINA</a:t>
            </a:r>
            <a:endParaRPr lang="en-US" sz="3600" dirty="0">
              <a:solidFill>
                <a:srgbClr val="00A1E4"/>
              </a:solidFill>
              <a:latin typeface="Calibri"/>
              <a:cs typeface="Calibri"/>
            </a:endParaRPr>
          </a:p>
        </p:txBody>
      </p:sp>
      <p:sp>
        <p:nvSpPr>
          <p:cNvPr id="46" name="Title 13"/>
          <p:cNvSpPr txBox="1">
            <a:spLocks/>
          </p:cNvSpPr>
          <p:nvPr/>
        </p:nvSpPr>
        <p:spPr>
          <a:xfrm>
            <a:off x="1075808" y="1822994"/>
            <a:ext cx="8345665" cy="1583176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Currículo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em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 (RE)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construção</a:t>
            </a:r>
            <a:endParaRPr lang="en-US" sz="48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77684" y="2803235"/>
            <a:ext cx="3452231" cy="427215"/>
            <a:chOff x="1177684" y="3579364"/>
            <a:chExt cx="3452231" cy="427215"/>
          </a:xfrm>
        </p:grpSpPr>
        <p:sp>
          <p:nvSpPr>
            <p:cNvPr id="14" name="Rectangle 13"/>
            <p:cNvSpPr/>
            <p:nvPr/>
          </p:nvSpPr>
          <p:spPr>
            <a:xfrm>
              <a:off x="1177684" y="3579364"/>
              <a:ext cx="3429139" cy="427215"/>
            </a:xfrm>
            <a:prstGeom prst="rect">
              <a:avLst/>
            </a:prstGeom>
            <a:solidFill>
              <a:srgbClr val="16A2E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itle 1"/>
            <p:cNvSpPr txBox="1">
              <a:spLocks/>
            </p:cNvSpPr>
            <p:nvPr/>
          </p:nvSpPr>
          <p:spPr>
            <a:xfrm>
              <a:off x="1214362" y="3598237"/>
              <a:ext cx="3415553" cy="363537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ctr" fontAlgn="auto">
                <a:spcAft>
                  <a:spcPts val="0"/>
                </a:spcAft>
                <a:defRPr/>
              </a:pPr>
              <a:r>
                <a:rPr lang="en-US" sz="20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TEMPO ESTIMADO: 3 HORAS</a:t>
              </a:r>
              <a:endParaRPr lang="en-US" sz="2000" b="1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0353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1" y="1381639"/>
            <a:ext cx="6258518" cy="3314172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/>
              <a:t>*Coordenador: </a:t>
            </a:r>
            <a:r>
              <a:rPr lang="pt-BR" sz="1400" dirty="0"/>
              <a:t>fica a seu critério a divisão e organização dos participantes da oficina. Você pode organizá-los por disciplina ou mesmo por segmento. Caso sua equipe seja muito grande, recomendamos que você realize esses encontros divididos por disciplina e por segmento.</a:t>
            </a:r>
            <a:endParaRPr lang="en-US" sz="1400" dirty="0"/>
          </a:p>
          <a:p>
            <a:r>
              <a:rPr lang="pt-BR" sz="1400" dirty="0"/>
              <a:t>No caso desta oficina específica, sugerimos a organização por disciplinas: um encontro com os professores de Arte e outro com os professores de Educação Física.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b="1" dirty="0"/>
              <a:t>Abertura (10 minutos) </a:t>
            </a:r>
            <a:r>
              <a:rPr lang="pt-BR" sz="1400" dirty="0"/>
              <a:t>– a critério do coordenador(a). Recomendamos que, se os participantes da oficina atuarem em turnos diferentes de trabalho, que seja realizado um momento de apresentação deles. Pode-se preparar também etiquetas ou crachás para que o nome de todos fique visível.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b="1" dirty="0"/>
              <a:t>Apresentação (20 minutos) </a:t>
            </a:r>
            <a:r>
              <a:rPr lang="pt-BR" sz="1400" dirty="0"/>
              <a:t>– Currículo em (RE)construção</a:t>
            </a:r>
            <a:endParaRPr lang="en-US" sz="1400" dirty="0"/>
          </a:p>
          <a:p>
            <a:r>
              <a:rPr lang="pt-BR" sz="1400" dirty="0"/>
              <a:t>Slides disponíveis para </a:t>
            </a:r>
            <a:r>
              <a:rPr lang="pt-BR" sz="1400" i="1" dirty="0"/>
              <a:t>download</a:t>
            </a:r>
            <a:r>
              <a:rPr lang="pt-BR" sz="1400" dirty="0"/>
              <a:t> em ... </a:t>
            </a:r>
            <a:endParaRPr lang="en-US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8" y="668359"/>
            <a:ext cx="9612829" cy="761999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200" b="1" cap="none" dirty="0" err="1" smtClean="0">
                <a:solidFill>
                  <a:srgbClr val="595959"/>
                </a:solidFill>
                <a:latin typeface="Calibri"/>
                <a:cs typeface="Calibri"/>
              </a:rPr>
              <a:t>Oficina</a:t>
            </a:r>
            <a:endParaRPr lang="en-US" sz="32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131500" y="4785196"/>
            <a:ext cx="3429139" cy="427215"/>
          </a:xfrm>
          <a:prstGeom prst="rect">
            <a:avLst/>
          </a:prstGeom>
          <a:solidFill>
            <a:srgbClr val="16A2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572285" y="4804069"/>
            <a:ext cx="2607340" cy="3635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Calibri"/>
                <a:cs typeface="Calibri"/>
              </a:rPr>
              <a:t>Http://www.</a:t>
            </a:r>
            <a:endParaRPr lang="en-US" sz="2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04849" y="1196891"/>
            <a:ext cx="2990395" cy="3098729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 smtClean="0"/>
              <a:t>OBSERVAÇÃO:</a:t>
            </a:r>
          </a:p>
          <a:p>
            <a:r>
              <a:rPr lang="pt-BR" sz="1400" dirty="0"/>
              <a:t>Coordenador(a), a apresentação é apenas um momento para retomar a leitura que os participantes já realizaram da matéria. Não é necessário levar muito tempo nela.</a:t>
            </a:r>
            <a:endParaRPr lang="en-US" sz="1400" dirty="0"/>
          </a:p>
          <a:p>
            <a:r>
              <a:rPr lang="pt-BR" sz="1400" dirty="0"/>
              <a:t>No entanto, vale que você faça relatos de situações que já vivenciou, se julgar pertinentes ao tema, para incrementar esse momento.</a:t>
            </a:r>
            <a:endParaRPr lang="en-US" sz="1400" dirty="0"/>
          </a:p>
          <a:p>
            <a:r>
              <a:rPr lang="pt-BR" sz="1400" dirty="0"/>
              <a:t>Considere, também, alguns minutos para, ao final da apresentação, abrir espaço para perguntas ou comentários dos participantes.</a:t>
            </a:r>
            <a:r>
              <a:rPr lang="en-US" sz="1400" dirty="0"/>
              <a:t> 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457988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0" y="1381639"/>
            <a:ext cx="9168240" cy="5899494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/>
              <a:t>Retomada das informações a respeito da BNCC (30 minutos)</a:t>
            </a:r>
            <a:endParaRPr lang="en-US" sz="1400" b="1" dirty="0"/>
          </a:p>
          <a:p>
            <a:r>
              <a:rPr lang="pt-BR" sz="1400" dirty="0"/>
              <a:t>Promover um espaço para discussão sobre a Base, das habilidades trabalhadas em cada disciplina, de acordo com o currículo da escola. É interessante, dentro desses 30 minutos, que se abra um espaço para que os professores exponham suas dúvidas e troquem informações. </a:t>
            </a:r>
            <a:endParaRPr lang="en-US" sz="1400" dirty="0"/>
          </a:p>
          <a:p>
            <a:r>
              <a:rPr lang="pt-BR" sz="1400" dirty="0"/>
              <a:t>É possível, também, se o número de participantes for menor, escolher uma classe ou um caso específico de dificuldade para discussão entre os professores.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b="1" dirty="0"/>
              <a:t>Elaboração de planejamento</a:t>
            </a:r>
            <a:r>
              <a:rPr lang="pt-BR" sz="1400" b="1" i="1" dirty="0"/>
              <a:t> </a:t>
            </a:r>
            <a:r>
              <a:rPr lang="pt-BR" sz="1400" b="1" dirty="0"/>
              <a:t>(90 minutos)</a:t>
            </a:r>
            <a:endParaRPr lang="en-US" sz="1400" b="1" dirty="0"/>
          </a:p>
          <a:p>
            <a:r>
              <a:rPr lang="pt-BR" sz="1400" dirty="0"/>
              <a:t>- Divida a equipe em grupos (ou duplas/trios, caso o número de participantes seja menor). Fica a seu critério escolher a melhor forma de organização. Cada grupo deve ter, no máximo, cinco participantes.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pPr marL="285750" indent="-285750">
              <a:buFontTx/>
              <a:buChar char="-"/>
            </a:pPr>
            <a:r>
              <a:rPr lang="pt-BR" sz="1400" dirty="0" smtClean="0"/>
              <a:t>No </a:t>
            </a:r>
            <a:r>
              <a:rPr lang="pt-BR" sz="1400" dirty="0"/>
              <a:t>período de uma hora e meia, as equipes devem:</a:t>
            </a:r>
            <a:endParaRPr lang="en-US" sz="1400" dirty="0"/>
          </a:p>
          <a:p>
            <a:pPr marL="285750" indent="-285750">
              <a:buFontTx/>
              <a:buChar char="-"/>
            </a:pPr>
            <a:r>
              <a:rPr lang="pt-BR" sz="1400" dirty="0" smtClean="0"/>
              <a:t>Estabelecer </a:t>
            </a:r>
            <a:r>
              <a:rPr lang="pt-BR" sz="1400" dirty="0"/>
              <a:t>quais habilidades da BNCC serão trabalhadas (slides 5 e 10 da apresentação)</a:t>
            </a:r>
            <a:r>
              <a:rPr lang="pt-BR" sz="1400" dirty="0" smtClean="0"/>
              <a:t>.</a:t>
            </a:r>
            <a:endParaRPr lang="en-US" sz="1400" dirty="0"/>
          </a:p>
          <a:p>
            <a:pPr marL="285750" indent="-285750">
              <a:buFontTx/>
              <a:buChar char="-"/>
            </a:pPr>
            <a:r>
              <a:rPr lang="pt-BR" sz="1400" dirty="0" smtClean="0"/>
              <a:t>Preencher </a:t>
            </a:r>
            <a:r>
              <a:rPr lang="pt-BR" sz="1400" dirty="0"/>
              <a:t>as planilhas dos slides 7 e 12, de acordo com a disciplina, propondo uma atividade para cada objeto descrito, descrevendo o objetivo da aplicação da atividade, de acordo com a habilidade escolhida.</a:t>
            </a:r>
            <a:endParaRPr lang="en-US" sz="1400" dirty="0"/>
          </a:p>
          <a:p>
            <a:r>
              <a:rPr lang="pt-BR" sz="1400" dirty="0"/>
              <a:t>	</a:t>
            </a:r>
            <a:endParaRPr lang="en-US" sz="1400" dirty="0"/>
          </a:p>
          <a:p>
            <a:r>
              <a:rPr lang="pt-BR" sz="1400" b="1" dirty="0"/>
              <a:t>Encerramento (30 minutos)</a:t>
            </a:r>
            <a:endParaRPr lang="en-US" sz="1400" b="1" dirty="0"/>
          </a:p>
          <a:p>
            <a:r>
              <a:rPr lang="pt-BR" sz="1400" dirty="0"/>
              <a:t>Retome com os participantes as principais dificuldades encontradas para a elaboração das atividades: como cada grupo conseguiu resolvê-las</a:t>
            </a:r>
            <a:r>
              <a:rPr lang="pt-BR" sz="1400" dirty="0" smtClean="0"/>
              <a:t>? Você </a:t>
            </a:r>
            <a:r>
              <a:rPr lang="pt-BR" sz="1400" dirty="0"/>
              <a:t>também pode escolher um dos grupos para apresentar suas ideias. 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dirty="0"/>
              <a:t>É importante que, ao longo da elaboração do exercício, você acompanhe sua equipe para eventuais ajustes e esclarecimento de dúvidas. Não se esqueça que o objetivo final é aplicar a BNCC aos currículos de Artes e Educação Física de sua escola e, assim, estabelecer uma rotina coerente de aulas.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dirty="0"/>
              <a:t>Esses encontros podem ser realizados a cada bimestre/trimestre, para planejamento do período. Você pode, também, estabelecer pequenas reuniões para acompanhamento e ajuste das atividades produzidas, de acordo com a realidade de cada classe e com a resposta dos alunos.</a:t>
            </a:r>
            <a:endParaRPr lang="en-US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8" y="668359"/>
            <a:ext cx="9612829" cy="761999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200" b="1" cap="none" dirty="0" err="1" smtClean="0">
                <a:solidFill>
                  <a:srgbClr val="595959"/>
                </a:solidFill>
                <a:latin typeface="Calibri"/>
                <a:cs typeface="Calibri"/>
              </a:rPr>
              <a:t>Oficina</a:t>
            </a:r>
            <a:endParaRPr lang="en-US" sz="32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8606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5594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27418" y="1830112"/>
            <a:ext cx="5461220" cy="5732737"/>
          </a:xfrm>
          <a:prstGeom prst="rect">
            <a:avLst/>
          </a:prstGeom>
        </p:spPr>
      </p:pic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685468" y="1490654"/>
            <a:ext cx="5018218" cy="5129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C756A0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A principal novidade da BNCC é a delimitação dos conhecimentos de que o aluno deve se apropriar. No caso do Ensino Fundamental, ela se dá ano a ano para todos os campos do saber e seus componentes curriculares.</a:t>
            </a:r>
          </a:p>
          <a:p>
            <a:pPr marL="342900" indent="-342900" algn="l">
              <a:buClr>
                <a:srgbClr val="C756A0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C756A0"/>
                </a:solidFill>
              </a:rPr>
              <a:t>A exceção fica por conta de Arte e Educação Física, que se estruturam em ciclos.</a:t>
            </a:r>
          </a:p>
          <a:p>
            <a:pPr marL="342900" indent="-342900" algn="l">
              <a:buClr>
                <a:srgbClr val="C756A0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A Base também atribui às duas áreas maior flexibilidade na delimitação dos currículos e a possibilidade de adequá-los à realidade local.</a:t>
            </a:r>
          </a:p>
          <a:p>
            <a:pPr marL="342900" indent="-342900" algn="l">
              <a:buClr>
                <a:srgbClr val="C756A0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Um dos primeiros desafios será familiarizar-se com o documento, apesar de suas 472 páginas.</a:t>
            </a:r>
          </a:p>
          <a:p>
            <a:pPr marL="342900" indent="-342900" algn="l">
              <a:buClr>
                <a:srgbClr val="C756A0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Especialistas das áreas de Educação Física e Arte preveem mudanças nas formações tanto dos profissionais – através de oficinas e leituras críticas do documento – quanto dos alunos de Licenciaturas, estruturando novos procedimentos de ensino e gerando novos conhecimentos.</a:t>
            </a:r>
          </a:p>
        </p:txBody>
      </p:sp>
      <p:sp>
        <p:nvSpPr>
          <p:cNvPr id="3" name="Subtítulo 3">
            <a:extLst>
              <a:ext uri="{FF2B5EF4-FFF2-40B4-BE49-F238E27FC236}">
                <a16:creationId xmlns:a16="http://schemas.microsoft.com/office/drawing/2014/main" xmlns="" id="{68BADF7E-413A-4936-BCE1-732327336E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rgbClr val="C756A0"/>
                </a:solidFill>
              </a:rPr>
              <a:t>Introdução </a:t>
            </a:r>
          </a:p>
        </p:txBody>
      </p:sp>
    </p:spTree>
    <p:extLst>
      <p:ext uri="{BB962C8B-B14F-4D97-AF65-F5344CB8AC3E}">
        <p14:creationId xmlns:p14="http://schemas.microsoft.com/office/powerpoint/2010/main" val="293404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776" y="1486368"/>
            <a:ext cx="4961861" cy="6076482"/>
          </a:xfrm>
          <a:prstGeom prst="rect">
            <a:avLst/>
          </a:prstGeo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rgbClr val="2E76A4"/>
                </a:solidFill>
              </a:rPr>
              <a:t>Raio-X da BNCC de Arte 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40" y="1307971"/>
            <a:ext cx="5629863" cy="58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Campo do saber: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Linguagens.</a:t>
            </a:r>
          </a:p>
          <a:p>
            <a:pPr marL="342900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Ponto de destaque: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“A aprendizagem de Arte precisa alcançar a experiência e a vivência artísticas como prática social, permitindo que os alunos sejam protagonistas e criadores.” (BNCC p.191).</a:t>
            </a:r>
          </a:p>
          <a:p>
            <a:pPr marL="342900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342900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Competências específicas:</a:t>
            </a:r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/>
            </a:pPr>
            <a:r>
              <a:rPr lang="pt-BR" sz="1600" dirty="0"/>
              <a:t>Explorar, conhecer, fruir e analisar práticas e produções artísticas e culturais de diferentes sociedades - entorno, indígenas, comunidades tradicionais etc. - tempos e espaços para reconhecer a Arte como fenômeno cultural, histórico, social e dialogar com as diversidades.</a:t>
            </a:r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/>
            </a:pPr>
            <a:r>
              <a:rPr lang="pt-BR" sz="1600" dirty="0"/>
              <a:t>Compreender as relações entre as linguagens da Arte e suas práticas integradas – uso das novas tecnologias de informação e comunicação, cinema e audiovisual.</a:t>
            </a:r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/>
            </a:pPr>
            <a:r>
              <a:rPr lang="pt-BR" sz="1600" dirty="0"/>
              <a:t>Pesquisar e conhecer distintas matrizes estéticas e culturais, tradição e manifestações contemporâneas, reelaborando-as nas criações em Arte.</a:t>
            </a:r>
          </a:p>
        </p:txBody>
      </p:sp>
    </p:spTree>
    <p:extLst>
      <p:ext uri="{BB962C8B-B14F-4D97-AF65-F5344CB8AC3E}">
        <p14:creationId xmlns:p14="http://schemas.microsoft.com/office/powerpoint/2010/main" val="3939818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776" y="1486368"/>
            <a:ext cx="4961861" cy="6076482"/>
          </a:xfrm>
          <a:prstGeom prst="rect">
            <a:avLst/>
          </a:prstGeo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rgbClr val="2E76A4"/>
                </a:solidFill>
              </a:rPr>
              <a:t>Raio-X da BNCC de Arte 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41" y="1307971"/>
            <a:ext cx="5433582" cy="58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Competências específicas:</a:t>
            </a:r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r>
              <a:rPr lang="pt-BR" sz="1600" dirty="0"/>
              <a:t>Experienciar a ludicidade, percepção, expressividade e imaginação, ressignificando espaços dentro e fora da escola no âmbito da Arte.</a:t>
            </a:r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r>
              <a:rPr lang="pt-BR" sz="1600" dirty="0"/>
              <a:t>Mobilizar recursos tecnológicos como formas de registro, pesquisa e criação artística.</a:t>
            </a:r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r>
              <a:rPr lang="pt-BR" sz="1600" dirty="0"/>
              <a:t>Estabelecer relações entre arte, mídia, mercado e consumo, problematizando os modos de produção e a circulação da arte na sociedade.</a:t>
            </a:r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r>
              <a:rPr lang="pt-BR" sz="1600" dirty="0"/>
              <a:t>Problematizar questões políticas, sociais, econômicas, científicas, tecnológicas e culturais por meio de exercícios, produções, intervenções e apresentações artísticas.</a:t>
            </a:r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r>
              <a:rPr lang="pt-BR" sz="1600" dirty="0"/>
              <a:t>Desenvolver a autonomia, crítica, autoria e trabalhos coletivo e colaborativo nas artes.</a:t>
            </a:r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+mj-lt"/>
              <a:buAutoNum type="arabicPeriod" startAt="4"/>
            </a:pPr>
            <a:r>
              <a:rPr lang="pt-BR" sz="1600" dirty="0"/>
              <a:t>Analisar e valorizar o patrimônio artístico nacional e internacional, material e imaterial.</a:t>
            </a:r>
          </a:p>
        </p:txBody>
      </p:sp>
    </p:spTree>
    <p:extLst>
      <p:ext uri="{BB962C8B-B14F-4D97-AF65-F5344CB8AC3E}">
        <p14:creationId xmlns:p14="http://schemas.microsoft.com/office/powerpoint/2010/main" val="169962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776" y="1486368"/>
            <a:ext cx="4961861" cy="6076482"/>
          </a:xfrm>
          <a:prstGeom prst="rect">
            <a:avLst/>
          </a:prstGeo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rgbClr val="2E76A4"/>
                </a:solidFill>
              </a:rPr>
              <a:t>Raio-X da BNCC de Arte 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40" y="1307971"/>
            <a:ext cx="5629863" cy="58529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Dimensões do conhecimento, para as habilidades da área:</a:t>
            </a:r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CRIAÇÃO: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fazer artístico que dá materialidade estética a sentimentos, ideias, desejos ou que gera processos, acontecimentos e produções artísticas.</a:t>
            </a:r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CRÍTICA: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articula ação e pensamento propositivos, envolvendo aspectos estéticos, políticos, históricos, filosóficos, sociais, econômicos e culturais.</a:t>
            </a:r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ESTESIA: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experiência sensível em relação ao espaço, tempo, som, ação, imagens, próprio corpo e diferentes materiais.</a:t>
            </a:r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EXPRESSÃO: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possibilidade de exteriorizar e manifestar criações subjetivas por meio de procedimentos artísticos individuais ou coletivos. </a:t>
            </a:r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FRUIÇÃO: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deleite, prazer, estranhamento e abertura para se sensibilizar durante práticas artísticas e culturais.</a:t>
            </a:r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914400" lvl="1" indent="-4572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REFLEXÃO: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atitude de perceber, analisar e interpretar as manifestações artísticas e culturais, seja como criador ou leitor.</a:t>
            </a:r>
          </a:p>
        </p:txBody>
      </p:sp>
    </p:spTree>
    <p:extLst>
      <p:ext uri="{BB962C8B-B14F-4D97-AF65-F5344CB8AC3E}">
        <p14:creationId xmlns:p14="http://schemas.microsoft.com/office/powerpoint/2010/main" val="4057662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776" y="1486368"/>
            <a:ext cx="4961861" cy="6076482"/>
          </a:xfrm>
          <a:prstGeom prst="rect">
            <a:avLst/>
          </a:prstGeo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rgbClr val="2E76A4"/>
                </a:solidFill>
              </a:rPr>
              <a:t>Raio-X da BNCC de Arte 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40" y="1307971"/>
            <a:ext cx="5895420" cy="58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Divisão por ciclos: </a:t>
            </a:r>
            <a:r>
              <a:rPr lang="pt-BR" sz="1600" dirty="0"/>
              <a:t>Arte divide-se em dois ciclos. Embora seus objetos de conhecimento coincidam, as habilidades específicas e os objetivos de cada um diferem entre si.</a:t>
            </a:r>
          </a:p>
          <a:p>
            <a:pPr marL="342900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800100" lvl="1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Anos iniciais: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1º ao 5º ano. Objetivo: proposição de experiências e vivências artísticas centradas nos interesses e culturas infantis.</a:t>
            </a:r>
          </a:p>
          <a:p>
            <a:pPr marL="800100" lvl="1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800100" lvl="1" indent="-342900" algn="l">
              <a:buClr>
                <a:srgbClr val="2E76A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E76A4"/>
                </a:solidFill>
              </a:rPr>
              <a:t>Anos finais:</a:t>
            </a:r>
            <a:r>
              <a:rPr lang="pt-BR" sz="1600" dirty="0">
                <a:solidFill>
                  <a:srgbClr val="2E76A4"/>
                </a:solidFill>
              </a:rPr>
              <a:t> </a:t>
            </a:r>
            <a:r>
              <a:rPr lang="pt-BR" sz="1600" dirty="0"/>
              <a:t>6º ao 9º ano. Objetivo: maior sistematização dos conhecimentos e proposição de experiências, com interações artísticas e culturais de diferentes épocas e contextos, nacional e internacional. </a:t>
            </a:r>
          </a:p>
        </p:txBody>
      </p:sp>
    </p:spTree>
    <p:extLst>
      <p:ext uri="{BB962C8B-B14F-4D97-AF65-F5344CB8AC3E}">
        <p14:creationId xmlns:p14="http://schemas.microsoft.com/office/powerpoint/2010/main" val="750642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044" y="1260137"/>
            <a:ext cx="5146594" cy="6302713"/>
          </a:xfrm>
          <a:prstGeom prst="rect">
            <a:avLst/>
          </a:prstGeom>
        </p:spPr>
      </p:pic>
      <p:pic>
        <p:nvPicPr>
          <p:cNvPr id="3" name="Picture 2" descr="tabel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35" y="357936"/>
            <a:ext cx="5539085" cy="698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692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rgbClr val="5EB851"/>
                </a:solidFill>
              </a:rPr>
              <a:t>Raio-X da BNCC de Educação Física 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39" y="1307971"/>
            <a:ext cx="4925563" cy="58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5EB851"/>
                </a:solidFill>
              </a:rPr>
              <a:t>Campo do saber:</a:t>
            </a:r>
            <a:r>
              <a:rPr lang="pt-BR" sz="1600" dirty="0">
                <a:solidFill>
                  <a:srgbClr val="5EB851"/>
                </a:solidFill>
              </a:rPr>
              <a:t> </a:t>
            </a:r>
            <a:r>
              <a:rPr lang="pt-BR" sz="1600" dirty="0"/>
              <a:t>Linguagens.</a:t>
            </a:r>
          </a:p>
          <a:p>
            <a:pPr marL="342900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5EB851"/>
                </a:solidFill>
              </a:rPr>
              <a:t>Ponto de destaque:</a:t>
            </a:r>
            <a:r>
              <a:rPr lang="pt-BR" sz="1600" dirty="0">
                <a:solidFill>
                  <a:srgbClr val="5EB851"/>
                </a:solidFill>
              </a:rPr>
              <a:t> </a:t>
            </a:r>
            <a:r>
              <a:rPr lang="pt-BR" sz="1600" dirty="0"/>
              <a:t>“É fundamental frisar que a Educação Física oferece uma série de possibilidades para enriquecer a experiência das crianças, jovens e adultos na Educação Básica, permitindo o acesso a um vasto universo cultural” (p.211 da BNCC).</a:t>
            </a:r>
          </a:p>
          <a:p>
            <a:pPr marL="342900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342900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5EB851"/>
                </a:solidFill>
              </a:rPr>
              <a:t>Competências específicas:</a:t>
            </a:r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/>
            </a:pPr>
            <a:r>
              <a:rPr lang="pt-BR" sz="1600" dirty="0"/>
              <a:t>Compreender a origem da cultura corporal de movimento e seus vínculos com a organização da vida coletiva e individual.</a:t>
            </a:r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/>
            </a:pPr>
            <a:endParaRPr lang="pt-BR" sz="1600" dirty="0"/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/>
            </a:pPr>
            <a:r>
              <a:rPr lang="pt-BR" sz="1600" dirty="0"/>
              <a:t>Planejar e empregar estratégias para resolver desafios e aumentar as possibilidades de aprendizagem das práticas corporais, além de se envolver na ampliação desse acervo cultural.</a:t>
            </a:r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/>
            </a:pPr>
            <a:endParaRPr lang="pt-BR" sz="1600" dirty="0"/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/>
            </a:pPr>
            <a:r>
              <a:rPr lang="pt-BR" sz="1600" dirty="0"/>
              <a:t>Refletir sobre as relações entre a realização de práticas corporais e os processos de saúde/doença (inclusive nas atividades laborais).</a:t>
            </a:r>
          </a:p>
        </p:txBody>
      </p:sp>
      <p:pic>
        <p:nvPicPr>
          <p:cNvPr id="6" name="Picture 5" descr="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68" y="1593394"/>
            <a:ext cx="5150870" cy="596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27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68" y="1593394"/>
            <a:ext cx="5150870" cy="5969456"/>
          </a:xfrm>
          <a:prstGeom prst="rect">
            <a:avLst/>
          </a:prstGeom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39" y="1307971"/>
            <a:ext cx="5779961" cy="5852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5EB851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5EB851"/>
                </a:solidFill>
              </a:rPr>
              <a:t>Competências específicas:</a:t>
            </a:r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 startAt="4"/>
            </a:pPr>
            <a:r>
              <a:rPr lang="pt-BR" sz="1600" dirty="0"/>
              <a:t>Identificar os padrões de desempenho, saúde, beleza e estética corporal, analisar os modelos disseminados na mídia e discutir posturas consumistas e preconceituosas</a:t>
            </a:r>
            <a:r>
              <a:rPr lang="pt-BR" sz="1600" dirty="0" smtClean="0"/>
              <a:t>.</a:t>
            </a:r>
            <a:endParaRPr lang="pt-BR" sz="1600" dirty="0"/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 startAt="4"/>
            </a:pPr>
            <a:r>
              <a:rPr lang="pt-BR" sz="1600" dirty="0"/>
              <a:t>Identificar formas de produção dos preconceitos, compreender seus efeitos e combater posicionamentos discriminatórios quanto às práticas corporais e seus participantes</a:t>
            </a:r>
            <a:r>
              <a:rPr lang="pt-BR" sz="1600" dirty="0" smtClean="0"/>
              <a:t>.</a:t>
            </a:r>
            <a:endParaRPr lang="pt-BR" sz="1600" dirty="0"/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 startAt="4"/>
            </a:pPr>
            <a:r>
              <a:rPr lang="pt-BR" sz="1600" dirty="0"/>
              <a:t>Interpretar e recriar os valores, sentidos e significados atribuídos às práticas corporais e aos sujeitos que delas participam</a:t>
            </a:r>
            <a:r>
              <a:rPr lang="pt-BR" sz="1600" dirty="0" smtClean="0"/>
              <a:t>.</a:t>
            </a:r>
            <a:endParaRPr lang="pt-BR" sz="1600" dirty="0"/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 startAt="4"/>
            </a:pPr>
            <a:r>
              <a:rPr lang="pt-BR" sz="1600" dirty="0"/>
              <a:t>Reconhecer as práticas corporais como elementos da identidade cultural dos povos e grupos.</a:t>
            </a:r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 startAt="4"/>
            </a:pPr>
            <a:r>
              <a:rPr lang="pt-BR" sz="1600" dirty="0"/>
              <a:t>Usufruir das práticas corporais de forma autônoma para potencializar o envolvimento em contextos de lazer e ampliar as redes de sociabilidade e a promoção da saúde</a:t>
            </a:r>
            <a:r>
              <a:rPr lang="pt-BR" sz="1600" dirty="0" smtClean="0"/>
              <a:t>.</a:t>
            </a:r>
            <a:endParaRPr lang="pt-BR" sz="1600" dirty="0"/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 startAt="4"/>
            </a:pPr>
            <a:r>
              <a:rPr lang="pt-BR" sz="1600" dirty="0"/>
              <a:t>Reconhecer o acesso às práticas corporais como direito do cidadão, propondo e produzindo alternativas para o contexto comunitário</a:t>
            </a:r>
            <a:r>
              <a:rPr lang="pt-BR" sz="1600" dirty="0" smtClean="0"/>
              <a:t>.</a:t>
            </a:r>
            <a:endParaRPr lang="pt-BR" sz="1600" dirty="0"/>
          </a:p>
          <a:p>
            <a:pPr marL="914400" lvl="1" indent="-457200" algn="l">
              <a:buClr>
                <a:srgbClr val="5EB851"/>
              </a:buClr>
              <a:buFont typeface="+mj-lt"/>
              <a:buAutoNum type="arabicPeriod" startAt="4"/>
            </a:pPr>
            <a:r>
              <a:rPr lang="pt-BR" sz="1600" dirty="0"/>
              <a:t>Experimentar, desfrutar, apreciar e criar brincadeiras, jogos, danças, ginásticas, esportes, lutas e práticas corporais de aventura, valorizando o trabalho coletivo e o protagonismo.</a:t>
            </a:r>
          </a:p>
        </p:txBody>
      </p:sp>
      <p:sp>
        <p:nvSpPr>
          <p:cNvPr id="6" name="Subtítulo 3">
            <a:extLst>
              <a:ext uri="{FF2B5EF4-FFF2-40B4-BE49-F238E27FC236}">
                <a16:creationId xmlns:a16="http://schemas.microsoft.com/office/drawing/2014/main" xmlns="" id="{06E9B05A-4EE6-49F6-98AA-6E72F2846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rgbClr val="5EB851"/>
                </a:solidFill>
              </a:rPr>
              <a:t>Raio-X da BNCC de Educação Física </a:t>
            </a:r>
          </a:p>
        </p:txBody>
      </p:sp>
    </p:spTree>
    <p:extLst>
      <p:ext uri="{BB962C8B-B14F-4D97-AF65-F5344CB8AC3E}">
        <p14:creationId xmlns:p14="http://schemas.microsoft.com/office/powerpoint/2010/main" val="27294791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1648</Words>
  <Application>Microsoft Macintosh PowerPoint</Application>
  <PresentationFormat>Custom</PresentationFormat>
  <Paragraphs>128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Aprendizagem baseada em projetos</dc:title>
  <dc:creator>Tassia Cobo</dc:creator>
  <cp:lastModifiedBy>Rafa Santos</cp:lastModifiedBy>
  <cp:revision>82</cp:revision>
  <dcterms:created xsi:type="dcterms:W3CDTF">2018-09-17T20:46:12Z</dcterms:created>
  <dcterms:modified xsi:type="dcterms:W3CDTF">2018-10-25T12:54:57Z</dcterms:modified>
</cp:coreProperties>
</file>