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9" r:id="rId5"/>
    <p:sldId id="271" r:id="rId6"/>
    <p:sldId id="272" r:id="rId7"/>
    <p:sldId id="273" r:id="rId8"/>
    <p:sldId id="274" r:id="rId9"/>
    <p:sldId id="276" r:id="rId10"/>
    <p:sldId id="275" r:id="rId11"/>
    <p:sldId id="277" r:id="rId12"/>
    <p:sldId id="278" r:id="rId13"/>
  </p:sldIdLst>
  <p:sldSz cx="10688638" cy="756285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704" userDrawn="1">
          <p15:clr>
            <a:srgbClr val="A4A3A4"/>
          </p15:clr>
        </p15:guide>
        <p15:guide id="4" orient="horz" pos="2382">
          <p15:clr>
            <a:srgbClr val="A4A3A4"/>
          </p15:clr>
        </p15:guide>
        <p15:guide id="5" orient="horz" pos="2982">
          <p15:clr>
            <a:srgbClr val="A4A3A4"/>
          </p15:clr>
        </p15:guide>
        <p15:guide id="6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59A3"/>
    <a:srgbClr val="DE847C"/>
    <a:srgbClr val="EA7A6E"/>
    <a:srgbClr val="F18F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6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216" y="632"/>
      </p:cViewPr>
      <p:guideLst>
        <p:guide orient="horz" pos="2160"/>
        <p:guide pos="3840"/>
        <p:guide orient="horz" pos="2704"/>
        <p:guide orient="horz" pos="2382"/>
        <p:guide orient="horz" pos="2982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072C51-D511-431A-A2B9-2418B52C15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6080" y="1237717"/>
            <a:ext cx="8016479" cy="263299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7FC08AE-6B6A-407F-8B87-E9CED347A1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080" y="3972247"/>
            <a:ext cx="8016479" cy="1825938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74D025E-8D87-46D3-B9B9-28E40EC29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24/10/18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9BAB73B-890C-46A4-818E-1D2034239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6FBC8FC-2966-414A-9C4B-7D2C3DCB7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3577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EC1F23-C05E-4144-93C0-8707D7FB5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F86D32B-3A67-4405-AFC6-6B299AC09B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531ED7F-BFDC-4219-AA67-D61BC0B58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24/10/18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E0FF7F1-2558-425A-846D-914A40D21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496B746-95BA-43A6-A01D-5F5858905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5878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E9AA8A2-4060-454C-AB50-329DF8DE8A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649056" y="402652"/>
            <a:ext cx="2304738" cy="6409166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DB0D584-4D36-4EC4-ACEB-C1B3F8567C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34844" y="402652"/>
            <a:ext cx="6780605" cy="6409166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2CFA24D-FE9A-42AC-915B-757139012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24/10/18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FE0F32B-CBED-415E-B7A0-A51D44A30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AF13128-98D6-4D9B-8F06-97C8EFA87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4066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F75E82-EB6E-4EFC-B747-BFE34F83B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22EB16C-88C1-4C78-98CD-00C29A5440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895DFD-5522-4C8F-A412-02CC5EEBC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24/10/18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5E133A8-67D1-4E40-AA60-A8A905E83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9D50198-1A4D-4DF7-B252-4BD1F1A60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2831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A1E227-023F-4DAD-9764-DB10A9780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277" y="1885462"/>
            <a:ext cx="9218950" cy="314593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DF0AEE9-C902-4326-B1E5-86DAA61AAE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277" y="5061158"/>
            <a:ext cx="9218950" cy="165437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FFFE0BA-5F1C-4837-8B3D-520C0F1B0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24/10/18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2B45598-89FC-4609-9A91-4E870679D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C73A7CC-270B-4B58-97FD-3CD713844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171008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6E4B17-FF68-48E4-BBAF-961351661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34AE264-5A88-41F8-95E6-C5458653D4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4844" y="2013259"/>
            <a:ext cx="4542671" cy="4798559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2F50AE7-0047-4285-8D88-F8C3AF400F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11123" y="2013259"/>
            <a:ext cx="4542671" cy="4798559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97B3D0A-A014-4E1B-9693-F05DF1B5B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24/10/18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B2CE1EB-70A8-429E-B4C5-C8DB5A959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97BEC765-4809-44E9-AC94-6D679B496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1838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87880B-A949-48E9-99ED-393D42554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6" y="402652"/>
            <a:ext cx="9218950" cy="1461801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57582BC-14EF-441F-BF2A-35DFF3559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237" y="1853949"/>
            <a:ext cx="4521794" cy="9085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955E9CD-2053-4C57-AD14-770EDEA0C8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237" y="2762541"/>
            <a:ext cx="4521794" cy="40632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B6AE972D-3BA8-4AA6-B722-8B6B90AB65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1123" y="1853949"/>
            <a:ext cx="4544063" cy="9085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F8BAA8E-FDC9-4CD2-937F-95E199966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1123" y="2762541"/>
            <a:ext cx="4544063" cy="4063282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B1E1ABF-57C1-429C-889F-5CA7CA6A2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24/10/18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E3F7D3D-B34B-49D6-9E8F-11F40210E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8FCD7463-B538-4CDB-9280-BA7E3D091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7795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6EF613-A77B-4DD6-B3FA-F0E52009A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D34071C-24ED-4D3E-99F6-7D161DB2C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24/10/18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BDAE51A8-6F3A-4386-869E-37327F92A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F91908B-7804-427E-BFCE-D2A807DB3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45531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AA6E103E-E7F3-4108-83E2-8CCF11834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24/10/18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77DE442-D674-4C80-AE03-E4FAA1B44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599F130-9FFC-4144-AB09-6E883C7EA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7036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4C8037-8D41-49EC-87FC-A0328EC36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6" y="504190"/>
            <a:ext cx="3447364" cy="176466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1605B95-7787-4670-AD72-7E5A3F9E46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063" y="1088911"/>
            <a:ext cx="5411123" cy="53745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D71598B6-69FC-4C07-9C4B-6AB8CC779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36" y="2268855"/>
            <a:ext cx="3447364" cy="42033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FF4E7E4-6AC2-498F-8B28-556EB4536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24/10/18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2C41F2C-A999-4C30-A913-25FD5B4E1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7FB5AA2-7E9C-4E2F-BE83-A3D6D4514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132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3FB774-32D8-48E1-8B25-E0B36A50A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6" y="504190"/>
            <a:ext cx="3447364" cy="176466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3293DD9F-F166-4F17-8C8A-79DF6633E0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44063" y="1088911"/>
            <a:ext cx="5411123" cy="5374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8401FF7-826D-4061-9D78-38B0FBA8FA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36" y="2268855"/>
            <a:ext cx="3447364" cy="420333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A946AFB-E800-45D8-A65C-D4C372846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C62C9-FCE2-4D5D-BCF6-D2CB18BC0C77}" type="datetimeFigureOut">
              <a:rPr lang="pt-BR" smtClean="0"/>
              <a:t>24/10/18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9610C80-2767-4A38-84BA-AF23D05AE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93D241F-19B4-4791-9E31-B100BB558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37750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A60817F0-9828-4933-9C38-D903E5374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844" y="402652"/>
            <a:ext cx="9218950" cy="14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7130237-6F48-45B6-AFB6-A99E43BCAE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4844" y="2013259"/>
            <a:ext cx="9218950" cy="4798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059A2D0-9BC9-4FA4-BFEA-9890C03FF0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844" y="7009642"/>
            <a:ext cx="24049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C62C9-FCE2-4D5D-BCF6-D2CB18BC0C77}" type="datetimeFigureOut">
              <a:rPr lang="pt-BR" smtClean="0"/>
              <a:t>24/10/18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5A090B-5983-45E4-8906-33BF6BA96A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0612" y="7009642"/>
            <a:ext cx="3607415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F70701A-1EE1-400D-8810-C6901FF165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48850" y="7009642"/>
            <a:ext cx="24049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42895-B40A-4766-93C6-C03AB067B07D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5070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user/EdModerna/playlists" TargetMode="External"/><Relationship Id="rId2" Type="http://schemas.openxmlformats.org/officeDocument/2006/relationships/hyperlink" Target="https://pt.calameo.com/read/002899327fffb325821ff?authid=QwwmixyOlUkJ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p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58"/>
            <a:ext cx="10688638" cy="755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0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050051" y="1381639"/>
            <a:ext cx="6258518" cy="3314172"/>
          </a:xfrm>
          <a:prstGeom prst="rect">
            <a:avLst/>
          </a:prstGeom>
          <a:noFill/>
        </p:spPr>
        <p:txBody>
          <a:bodyPr wrap="square" rIns="144000" b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400" b="1" dirty="0"/>
              <a:t>*</a:t>
            </a:r>
            <a:r>
              <a:rPr lang="en-US" sz="1400" b="1" dirty="0" err="1"/>
              <a:t>Coordenador</a:t>
            </a:r>
            <a:r>
              <a:rPr lang="en-US" sz="1400" b="1" dirty="0"/>
              <a:t>: </a:t>
            </a:r>
            <a:r>
              <a:rPr lang="pt-BR" sz="1400" dirty="0"/>
              <a:t>fica a seu critério a divisão e organização dos participantes. Caso sua equipe seja muito grande, recomendamos que você realize esses encontros divididos por disciplina e/ou por segmento, de modo a otimizar o tempo e a favorecer a convergência dos projetos.</a:t>
            </a:r>
            <a:endParaRPr lang="en-US" sz="1400" dirty="0"/>
          </a:p>
          <a:p>
            <a:r>
              <a:rPr lang="pt-BR" sz="1400" dirty="0"/>
              <a:t>Nesta oficina específica, sugerimos a organização por segmento e por disciplinas (por exemplo, um encontro com todos os professores de Português do Fundamental 1, outro para Matemática, e assim sucessivamente).</a:t>
            </a:r>
            <a:endParaRPr lang="en-US" sz="1400" dirty="0"/>
          </a:p>
          <a:p>
            <a:endParaRPr lang="en-US" sz="1400" dirty="0"/>
          </a:p>
          <a:p>
            <a:r>
              <a:rPr lang="pt-BR" sz="1400" b="1" dirty="0"/>
              <a:t>Abertura (10 minutos) </a:t>
            </a:r>
            <a:r>
              <a:rPr lang="pt-BR" sz="1400" dirty="0"/>
              <a:t>– a critério do coordenador(a). </a:t>
            </a:r>
          </a:p>
          <a:p>
            <a:r>
              <a:rPr lang="pt-BR" sz="1400" dirty="0"/>
              <a:t>Se os participantes da oficina atuarem em turnos diferentes de trabalho, recomendamos que seja realizado um momento de apresentação deles. Pode-se preparar também etiquetas ou crachás para que o nome de todos fique visível.</a:t>
            </a:r>
          </a:p>
          <a:p>
            <a:endParaRPr lang="pt-BR" sz="1400" dirty="0"/>
          </a:p>
          <a:p>
            <a:r>
              <a:rPr lang="pt-BR" sz="1400" b="1" dirty="0"/>
              <a:t>Apresentação (20 minutos) </a:t>
            </a:r>
            <a:r>
              <a:rPr lang="pt-BR" sz="1400" dirty="0"/>
              <a:t>– BNCC na escola</a:t>
            </a:r>
            <a:endParaRPr lang="en-US" sz="1400" dirty="0"/>
          </a:p>
          <a:p>
            <a:r>
              <a:rPr lang="pt-BR" sz="1400" dirty="0"/>
              <a:t>Slides disponíveis para </a:t>
            </a:r>
            <a:r>
              <a:rPr lang="pt-BR" sz="1400" i="1" dirty="0"/>
              <a:t>download</a:t>
            </a:r>
            <a:r>
              <a:rPr lang="pt-BR" sz="1400" dirty="0"/>
              <a:t> em ..</a:t>
            </a:r>
            <a:endParaRPr lang="en-US" sz="1400" dirty="0"/>
          </a:p>
        </p:txBody>
      </p:sp>
      <p:sp>
        <p:nvSpPr>
          <p:cNvPr id="36" name="Title 13"/>
          <p:cNvSpPr txBox="1">
            <a:spLocks/>
          </p:cNvSpPr>
          <p:nvPr/>
        </p:nvSpPr>
        <p:spPr>
          <a:xfrm>
            <a:off x="1075808" y="668359"/>
            <a:ext cx="9612829" cy="761999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Arial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3200" b="1" cap="none" dirty="0" err="1">
                <a:solidFill>
                  <a:srgbClr val="595959"/>
                </a:solidFill>
                <a:latin typeface="Calibri"/>
                <a:cs typeface="Calibri"/>
              </a:rPr>
              <a:t>Oficina</a:t>
            </a:r>
            <a:endParaRPr lang="en-US" sz="3200" b="1" cap="none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37" name="Snip and Round Single Corner Rectangle 12"/>
          <p:cNvSpPr/>
          <p:nvPr/>
        </p:nvSpPr>
        <p:spPr>
          <a:xfrm rot="10800000">
            <a:off x="-1" y="-13375"/>
            <a:ext cx="12192000" cy="394373"/>
          </a:xfrm>
          <a:custGeom>
            <a:avLst/>
            <a:gdLst/>
            <a:ahLst/>
            <a:cxnLst/>
            <a:rect l="l" t="t" r="r" b="b"/>
            <a:pathLst>
              <a:path w="11183671" h="394373">
                <a:moveTo>
                  <a:pt x="11183671" y="394373"/>
                </a:moveTo>
                <a:lnTo>
                  <a:pt x="3042304" y="394373"/>
                </a:lnTo>
                <a:lnTo>
                  <a:pt x="622618" y="394373"/>
                </a:lnTo>
                <a:lnTo>
                  <a:pt x="0" y="394373"/>
                </a:lnTo>
                <a:lnTo>
                  <a:pt x="0" y="197187"/>
                </a:lnTo>
                <a:cubicBezTo>
                  <a:pt x="0" y="88284"/>
                  <a:pt x="88284" y="0"/>
                  <a:pt x="197187" y="0"/>
                </a:cubicBezTo>
                <a:lnTo>
                  <a:pt x="3042304" y="0"/>
                </a:lnTo>
                <a:lnTo>
                  <a:pt x="3042304" y="6684"/>
                </a:lnTo>
                <a:lnTo>
                  <a:pt x="11183671" y="6684"/>
                </a:lnTo>
                <a:close/>
              </a:path>
            </a:pathLst>
          </a:custGeom>
          <a:solidFill>
            <a:srgbClr val="00A1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pic>
        <p:nvPicPr>
          <p:cNvPr id="38" name="Imagen 1" descr="grafismo-cap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67" y="-66840"/>
            <a:ext cx="1042736" cy="96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Imagen 3" descr="logo-modern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555" y="6742226"/>
            <a:ext cx="1804402" cy="48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1075808" y="4700869"/>
            <a:ext cx="5835631" cy="427215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https://</a:t>
            </a:r>
            <a:r>
              <a:rPr lang="en-US" dirty="0" err="1"/>
              <a:t>www.moderna.com.br</a:t>
            </a:r>
            <a:r>
              <a:rPr lang="en-US" dirty="0"/>
              <a:t>/</a:t>
            </a:r>
            <a:r>
              <a:rPr lang="en-US" dirty="0" err="1"/>
              <a:t>modernamigos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504849" y="1196891"/>
            <a:ext cx="2767307" cy="3314172"/>
          </a:xfrm>
          <a:prstGeom prst="rect">
            <a:avLst/>
          </a:prstGeom>
          <a:noFill/>
        </p:spPr>
        <p:txBody>
          <a:bodyPr wrap="square" rIns="144000" b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BR" sz="1400" b="1" dirty="0">
                <a:solidFill>
                  <a:schemeClr val="accent1"/>
                </a:solidFill>
              </a:rPr>
              <a:t>OBSERVAÇÃO:</a:t>
            </a:r>
          </a:p>
          <a:p>
            <a:r>
              <a:rPr lang="pt-BR" sz="1400" i="1" dirty="0">
                <a:solidFill>
                  <a:schemeClr val="accent1"/>
                </a:solidFill>
              </a:rPr>
              <a:t>Coordenador(a), </a:t>
            </a:r>
          </a:p>
          <a:p>
            <a:r>
              <a:rPr lang="pt-BR" sz="1400" dirty="0">
                <a:solidFill>
                  <a:schemeClr val="accent1"/>
                </a:solidFill>
              </a:rPr>
              <a:t>A apresentação é apenas um momento para retomar a leitura que os participantes já realizaram da matéria. Não é necessário levar muito tempo nela.</a:t>
            </a:r>
            <a:endParaRPr lang="en-US" sz="1400" dirty="0">
              <a:solidFill>
                <a:schemeClr val="accent1"/>
              </a:solidFill>
            </a:endParaRPr>
          </a:p>
          <a:p>
            <a:r>
              <a:rPr lang="pt-BR" sz="1400" dirty="0">
                <a:solidFill>
                  <a:schemeClr val="accent1"/>
                </a:solidFill>
              </a:rPr>
              <a:t>Sugerimos que faça relatos de situações que já vivenciou, se julgar pertinentes ao tema, para incrementar esse momento.</a:t>
            </a:r>
            <a:endParaRPr lang="en-US" sz="1400" dirty="0">
              <a:solidFill>
                <a:schemeClr val="accent1"/>
              </a:solidFill>
            </a:endParaRPr>
          </a:p>
          <a:p>
            <a:r>
              <a:rPr lang="pt-BR" sz="1400" dirty="0">
                <a:solidFill>
                  <a:schemeClr val="accent1"/>
                </a:solidFill>
              </a:rPr>
              <a:t>Considere alguns minutos, ao final, para abrir espaço para perguntas ou comentários dos participantes.</a:t>
            </a:r>
            <a:endParaRPr lang="en-US" sz="1400" dirty="0">
              <a:solidFill>
                <a:schemeClr val="accent1"/>
              </a:solidFill>
            </a:endParaRPr>
          </a:p>
          <a:p>
            <a:endParaRPr lang="pt-BR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075808" y="5409091"/>
            <a:ext cx="5835631" cy="1806067"/>
          </a:xfrm>
          <a:prstGeom prst="rect">
            <a:avLst/>
          </a:prstGeom>
          <a:noFill/>
        </p:spPr>
        <p:txBody>
          <a:bodyPr wrap="square" rIns="144000" b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BR" sz="1400" b="1" dirty="0"/>
              <a:t>Retomada das informações a respeito da BNCC (30 minutos)</a:t>
            </a:r>
          </a:p>
          <a:p>
            <a:r>
              <a:rPr lang="pt-BR" sz="1400" dirty="0"/>
              <a:t>Promover espaço para discussão sobre a Base, das habilidades trabalhadas em cada disciplina, de acordo com o currículo da escola. É interessante que os professores possa expor suas dúvidas e trocar informações. </a:t>
            </a:r>
            <a:endParaRPr lang="en-US" sz="1400" dirty="0"/>
          </a:p>
          <a:p>
            <a:r>
              <a:rPr lang="pt-BR" sz="1400" dirty="0"/>
              <a:t>É possível escolher uma classe ou um caso específico de dificuldade para discussão entre os professores.</a:t>
            </a:r>
            <a:endParaRPr lang="en-US" sz="1400" dirty="0"/>
          </a:p>
          <a:p>
            <a:endParaRPr lang="pt-BR" sz="1400" b="1" dirty="0"/>
          </a:p>
          <a:p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5825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050051" y="1381639"/>
            <a:ext cx="6882666" cy="5037721"/>
          </a:xfrm>
          <a:prstGeom prst="rect">
            <a:avLst/>
          </a:prstGeom>
          <a:noFill/>
        </p:spPr>
        <p:txBody>
          <a:bodyPr wrap="square" rIns="144000" b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BR" sz="1400" b="1" dirty="0"/>
              <a:t>Elaboração de planejamento</a:t>
            </a:r>
            <a:r>
              <a:rPr lang="pt-BR" sz="1400" b="1" i="1" dirty="0"/>
              <a:t> </a:t>
            </a:r>
            <a:r>
              <a:rPr lang="pt-BR" sz="1400" b="1" dirty="0"/>
              <a:t>(90 minutos)</a:t>
            </a:r>
          </a:p>
          <a:p>
            <a:pPr marL="342900" indent="-342900">
              <a:buFont typeface="+mj-lt"/>
              <a:buAutoNum type="arabicPeriod"/>
            </a:pPr>
            <a:r>
              <a:rPr lang="pt-BR" sz="1400" dirty="0"/>
              <a:t>Divida a equipe em grupos de até, no máximo, 5 participantes. 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pt-BR" sz="1400" dirty="0"/>
              <a:t>Cada equipe escolherá, de acordo com o currículo da escola e com os temas a serem trabalhados ao longo do ano letivo, um tema para elaborar o planejamento de aulas. Se a sua escola adota as obras da Moderna, pode-se usar os mapas conceituais dos materiais para isso.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  <a:p>
            <a:pPr marL="342900" indent="-342900">
              <a:buFont typeface="+mj-lt"/>
              <a:buAutoNum type="arabicPeriod"/>
            </a:pPr>
            <a:r>
              <a:rPr lang="pt-BR" sz="1400" dirty="0"/>
              <a:t>No período de uma hora e meia, as equipes devem:</a:t>
            </a:r>
            <a:endParaRPr lang="en-US" sz="1400" dirty="0"/>
          </a:p>
          <a:p>
            <a:pPr marL="1085850" lvl="1" indent="-342900">
              <a:buFont typeface="+mj-lt"/>
              <a:buAutoNum type="alphaLcParenR"/>
            </a:pPr>
            <a:r>
              <a:rPr lang="pt-BR" sz="1400" dirty="0"/>
              <a:t>Estabelecer quais habilidades da BNCC serão trabalhadas.</a:t>
            </a:r>
            <a:endParaRPr lang="en-US" sz="1400" dirty="0"/>
          </a:p>
          <a:p>
            <a:pPr marL="1085850" lvl="1" indent="-342900">
              <a:buFont typeface="+mj-lt"/>
              <a:buAutoNum type="alphaLcParenR"/>
            </a:pPr>
            <a:r>
              <a:rPr lang="pt-BR" sz="1400" dirty="0"/>
              <a:t>Elaborar o planejamento das aulas: </a:t>
            </a:r>
            <a:endParaRPr lang="en-US" sz="1400" dirty="0"/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pt-BR" sz="1400" dirty="0"/>
              <a:t>determinar o objetivo da aplicação do tema;</a:t>
            </a:r>
            <a:endParaRPr lang="en-US" sz="1400" dirty="0"/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pt-BR" sz="1400" dirty="0"/>
              <a:t>estabelecer o prazo necessário para o estudo do tema e as metas a alcançar;</a:t>
            </a:r>
            <a:endParaRPr lang="en-US" sz="1400" dirty="0"/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pt-BR" sz="1400" dirty="0"/>
              <a:t>descrever os recursos disponíveis (na escola e/ou fora dela);</a:t>
            </a:r>
            <a:endParaRPr lang="en-US" sz="1400" dirty="0"/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pt-BR" sz="1400" dirty="0"/>
              <a:t>discutir as possíveis abordagens que o tema permite (por exemplo: estudo de meio, debates, projetos etc.) e, dentro delas, escolher a mais adequada para o desenvolvimento da habilidade escolhida;</a:t>
            </a:r>
            <a:endParaRPr lang="en-US" sz="1400" dirty="0"/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pt-BR" sz="1400" dirty="0"/>
              <a:t>dentro do cronograma definido, estabelecer as atividades realizadas a cada aula; </a:t>
            </a:r>
            <a:endParaRPr lang="en-US" sz="1400" dirty="0"/>
          </a:p>
          <a:p>
            <a:pPr marL="1485900" lvl="2" indent="-342900">
              <a:buFont typeface="Arial" panose="020B0604020202020204" pitchFamily="34" charset="0"/>
              <a:buChar char="•"/>
            </a:pPr>
            <a:r>
              <a:rPr lang="pt-BR" sz="1400" dirty="0"/>
              <a:t>prever as possíveis reações, dúvidas e problemas advindos e propor reações a eles.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36" name="Title 13"/>
          <p:cNvSpPr txBox="1">
            <a:spLocks/>
          </p:cNvSpPr>
          <p:nvPr/>
        </p:nvSpPr>
        <p:spPr>
          <a:xfrm>
            <a:off x="1075808" y="668359"/>
            <a:ext cx="9612829" cy="761999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Arial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3200" b="1" cap="none" dirty="0" err="1">
                <a:solidFill>
                  <a:srgbClr val="595959"/>
                </a:solidFill>
                <a:latin typeface="Calibri"/>
                <a:cs typeface="Calibri"/>
              </a:rPr>
              <a:t>Oficina</a:t>
            </a:r>
            <a:endParaRPr lang="en-US" sz="3200" b="1" cap="none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37" name="Snip and Round Single Corner Rectangle 12"/>
          <p:cNvSpPr/>
          <p:nvPr/>
        </p:nvSpPr>
        <p:spPr>
          <a:xfrm rot="10800000">
            <a:off x="-1" y="-13375"/>
            <a:ext cx="12192000" cy="394373"/>
          </a:xfrm>
          <a:custGeom>
            <a:avLst/>
            <a:gdLst/>
            <a:ahLst/>
            <a:cxnLst/>
            <a:rect l="l" t="t" r="r" b="b"/>
            <a:pathLst>
              <a:path w="11183671" h="394373">
                <a:moveTo>
                  <a:pt x="11183671" y="394373"/>
                </a:moveTo>
                <a:lnTo>
                  <a:pt x="3042304" y="394373"/>
                </a:lnTo>
                <a:lnTo>
                  <a:pt x="622618" y="394373"/>
                </a:lnTo>
                <a:lnTo>
                  <a:pt x="0" y="394373"/>
                </a:lnTo>
                <a:lnTo>
                  <a:pt x="0" y="197187"/>
                </a:lnTo>
                <a:cubicBezTo>
                  <a:pt x="0" y="88284"/>
                  <a:pt x="88284" y="0"/>
                  <a:pt x="197187" y="0"/>
                </a:cubicBezTo>
                <a:lnTo>
                  <a:pt x="3042304" y="0"/>
                </a:lnTo>
                <a:lnTo>
                  <a:pt x="3042304" y="6684"/>
                </a:lnTo>
                <a:lnTo>
                  <a:pt x="11183671" y="6684"/>
                </a:lnTo>
                <a:close/>
              </a:path>
            </a:pathLst>
          </a:custGeom>
          <a:solidFill>
            <a:srgbClr val="00A1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pic>
        <p:nvPicPr>
          <p:cNvPr id="38" name="Imagen 1" descr="grafismo-cap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67" y="-66840"/>
            <a:ext cx="1042736" cy="96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Imagen 3" descr="logo-modern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555" y="6742226"/>
            <a:ext cx="1804402" cy="48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7113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050051" y="1381639"/>
            <a:ext cx="6258518" cy="3314172"/>
          </a:xfrm>
          <a:prstGeom prst="rect">
            <a:avLst/>
          </a:prstGeom>
          <a:noFill/>
        </p:spPr>
        <p:txBody>
          <a:bodyPr wrap="square" rIns="144000" b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BR" sz="1400" b="1" dirty="0"/>
              <a:t>Encerramento (30 minutos)</a:t>
            </a:r>
            <a:endParaRPr lang="en-US" sz="1400" b="1" dirty="0"/>
          </a:p>
          <a:p>
            <a:r>
              <a:rPr lang="pt-BR" sz="1400" dirty="0"/>
              <a:t>Retome com os participantes as principais dificuldades encontradas para a elaboração dos planejamentos: como cada grupo conseguiu resolvê-las?</a:t>
            </a:r>
            <a:endParaRPr lang="en-US" sz="1400" dirty="0"/>
          </a:p>
          <a:p>
            <a:r>
              <a:rPr lang="pt-BR" sz="1400" dirty="0"/>
              <a:t>Você também pode escolher um dos grupos para apresentar seu planejamento. </a:t>
            </a:r>
            <a:endParaRPr lang="en-US" sz="1400" dirty="0"/>
          </a:p>
          <a:p>
            <a:r>
              <a:rPr lang="pt-BR" sz="1400" dirty="0"/>
              <a:t> </a:t>
            </a:r>
            <a:endParaRPr lang="en-US" sz="1400" dirty="0"/>
          </a:p>
          <a:p>
            <a:r>
              <a:rPr lang="pt-BR" sz="1400" dirty="0"/>
              <a:t>É importante que, ao longo da elaboração dos planejamentos, você acompanhe sua equipe para eventuais ajustes e esclarecimento de dúvidas. Não se esqueça que o objetivo final é aplicar a BNCC ao currículo de sua escola e, assim, estabelecer um planejamento coerente de aulas.</a:t>
            </a:r>
            <a:endParaRPr lang="en-US" sz="1400" dirty="0"/>
          </a:p>
          <a:p>
            <a:r>
              <a:rPr lang="pt-BR" sz="1400" dirty="0"/>
              <a:t> </a:t>
            </a:r>
            <a:endParaRPr lang="en-US" sz="1400" dirty="0"/>
          </a:p>
          <a:p>
            <a:r>
              <a:rPr lang="pt-BR" sz="1400" dirty="0"/>
              <a:t>Esses encontros podem ser realizados a cada bimestre/trimestre, para planejamento do período. Você pode, também, estabelecer pequenas reuniões para acompanhamento e ajuste dos planejamentos produzidos, de acordo com a realidade de cada classe e com a resposta dos alunos.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36" name="Title 13"/>
          <p:cNvSpPr txBox="1">
            <a:spLocks/>
          </p:cNvSpPr>
          <p:nvPr/>
        </p:nvSpPr>
        <p:spPr>
          <a:xfrm>
            <a:off x="1075808" y="668359"/>
            <a:ext cx="9612829" cy="761999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Arial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3200" b="1" cap="none" dirty="0" err="1">
                <a:solidFill>
                  <a:srgbClr val="595959"/>
                </a:solidFill>
                <a:latin typeface="Calibri"/>
                <a:cs typeface="Calibri"/>
              </a:rPr>
              <a:t>Oficina</a:t>
            </a:r>
            <a:endParaRPr lang="en-US" sz="3200" b="1" cap="none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37" name="Snip and Round Single Corner Rectangle 12"/>
          <p:cNvSpPr/>
          <p:nvPr/>
        </p:nvSpPr>
        <p:spPr>
          <a:xfrm rot="10800000">
            <a:off x="-1" y="-13375"/>
            <a:ext cx="12192000" cy="394373"/>
          </a:xfrm>
          <a:custGeom>
            <a:avLst/>
            <a:gdLst/>
            <a:ahLst/>
            <a:cxnLst/>
            <a:rect l="l" t="t" r="r" b="b"/>
            <a:pathLst>
              <a:path w="11183671" h="394373">
                <a:moveTo>
                  <a:pt x="11183671" y="394373"/>
                </a:moveTo>
                <a:lnTo>
                  <a:pt x="3042304" y="394373"/>
                </a:lnTo>
                <a:lnTo>
                  <a:pt x="622618" y="394373"/>
                </a:lnTo>
                <a:lnTo>
                  <a:pt x="0" y="394373"/>
                </a:lnTo>
                <a:lnTo>
                  <a:pt x="0" y="197187"/>
                </a:lnTo>
                <a:cubicBezTo>
                  <a:pt x="0" y="88284"/>
                  <a:pt x="88284" y="0"/>
                  <a:pt x="197187" y="0"/>
                </a:cubicBezTo>
                <a:lnTo>
                  <a:pt x="3042304" y="0"/>
                </a:lnTo>
                <a:lnTo>
                  <a:pt x="3042304" y="6684"/>
                </a:lnTo>
                <a:lnTo>
                  <a:pt x="11183671" y="6684"/>
                </a:lnTo>
                <a:close/>
              </a:path>
            </a:pathLst>
          </a:custGeom>
          <a:solidFill>
            <a:srgbClr val="00A1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pic>
        <p:nvPicPr>
          <p:cNvPr id="38" name="Imagen 1" descr="grafismo-cap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67" y="-66840"/>
            <a:ext cx="1042736" cy="96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Imagen 3" descr="logo-modern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555" y="6742226"/>
            <a:ext cx="1804402" cy="48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0901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ítulo 2">
            <a:extLst>
              <a:ext uri="{FF2B5EF4-FFF2-40B4-BE49-F238E27FC236}">
                <a16:creationId xmlns:a16="http://schemas.microsoft.com/office/drawing/2014/main" id="{3D8734FE-6539-4A67-B5F4-EC74819FB402}"/>
              </a:ext>
            </a:extLst>
          </p:cNvPr>
          <p:cNvSpPr txBox="1">
            <a:spLocks/>
          </p:cNvSpPr>
          <p:nvPr/>
        </p:nvSpPr>
        <p:spPr>
          <a:xfrm>
            <a:off x="445721" y="1078322"/>
            <a:ext cx="4622160" cy="56708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adaptação às mudanças é indispensável; a emergência de novos paradigmas, tanto em tecnologia como no ensino, é altamente acelerada e imprevisível.</a:t>
            </a: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endParaRPr lang="pt-BR" sz="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Indagações sobre a educação, e sobre políticas curriculares, não se esgotam com a elaboração dos documentos ou na sua análise.</a:t>
            </a: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endParaRPr lang="pt-BR" sz="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 discurso oficial e sua implementação pelas escolas são movimentos complementares, porém distintos. </a:t>
            </a: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endParaRPr lang="pt-BR" sz="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Na passagem do discurso instrucional para o </a:t>
            </a:r>
            <a:r>
              <a:rPr lang="pt-BR" sz="19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regulativo</a:t>
            </a:r>
            <a:r>
              <a:rPr lang="pt-BR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as escolas conferem significados próprios às prescrições, que se distanciam das formulações originais.</a:t>
            </a: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endParaRPr lang="pt-BR" sz="19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3D8734FE-6539-4A67-B5F4-EC74819FB402}"/>
              </a:ext>
            </a:extLst>
          </p:cNvPr>
          <p:cNvSpPr txBox="1">
            <a:spLocks/>
          </p:cNvSpPr>
          <p:nvPr/>
        </p:nvSpPr>
        <p:spPr>
          <a:xfrm>
            <a:off x="5677823" y="1078321"/>
            <a:ext cx="4703402" cy="5670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pt-BR"/>
            </a:defPPr>
            <a:lvl1pPr marL="342900" indent="-342900">
              <a:lnSpc>
                <a:spcPct val="90000"/>
              </a:lnSpc>
              <a:spcBef>
                <a:spcPts val="1000"/>
              </a:spcBef>
              <a:buClr>
                <a:srgbClr val="F18F86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pt-BR" sz="1900" dirty="0"/>
              <a:t>A instituição de ensino tem um papel importante na formação de indivíduos socialmente autônomos, responsáveis e éticos, além de desenvolver habilidades e competências que utilizarão.</a:t>
            </a:r>
          </a:p>
          <a:p>
            <a:endParaRPr lang="pt-BR" sz="500" dirty="0"/>
          </a:p>
          <a:p>
            <a:r>
              <a:rPr lang="pt-BR" sz="1900" dirty="0"/>
              <a:t>Entre a década de 1990 e os primeiros anos do século XXI, a noção de competências foi ampliada e conquistou espaço na educação, inclusive na formação universitária. No Brasil, essa tendência está cada vez mais presente nas políticas educacionais.</a:t>
            </a:r>
          </a:p>
          <a:p>
            <a:endParaRPr lang="pt-BR" sz="500" dirty="0"/>
          </a:p>
          <a:p>
            <a:r>
              <a:rPr lang="pt-BR" sz="1900" dirty="0"/>
              <a:t>A BNCC vincula as competências por meio das aprendizagens essenciais. Ela define o conjunto orgânico e progressivo das aprendizagens em que todos os alunos devem se desenvolver ao longo das etapas da Educação Básica.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5374399" y="0"/>
            <a:ext cx="0" cy="7562850"/>
          </a:xfrm>
          <a:prstGeom prst="line">
            <a:avLst/>
          </a:prstGeom>
          <a:ln>
            <a:solidFill>
              <a:srgbClr val="F18F8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-40107" y="7157465"/>
            <a:ext cx="11937852" cy="502301"/>
            <a:chOff x="-40107" y="7157465"/>
            <a:chExt cx="11937852" cy="502301"/>
          </a:xfrm>
        </p:grpSpPr>
        <p:pic>
          <p:nvPicPr>
            <p:cNvPr id="15" name="Picture 14" descr="piso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4745" y="7157465"/>
              <a:ext cx="6613000" cy="502301"/>
            </a:xfrm>
            <a:prstGeom prst="rect">
              <a:avLst/>
            </a:prstGeom>
          </p:spPr>
        </p:pic>
        <p:pic>
          <p:nvPicPr>
            <p:cNvPr id="16" name="Picture 15" descr="piso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0107" y="7157465"/>
              <a:ext cx="6613000" cy="502301"/>
            </a:xfrm>
            <a:prstGeom prst="rect">
              <a:avLst/>
            </a:prstGeom>
          </p:spPr>
        </p:pic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DF7E0B3-F491-2144-8CB1-B79C0B2A7238}"/>
              </a:ext>
            </a:extLst>
          </p:cNvPr>
          <p:cNvCxnSpPr/>
          <p:nvPr/>
        </p:nvCxnSpPr>
        <p:spPr>
          <a:xfrm flipH="1">
            <a:off x="367574" y="654421"/>
            <a:ext cx="9766244" cy="13971"/>
          </a:xfrm>
          <a:prstGeom prst="line">
            <a:avLst/>
          </a:prstGeom>
          <a:ln>
            <a:solidFill>
              <a:srgbClr val="2859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ubtítulo 3">
            <a:extLst>
              <a:ext uri="{FF2B5EF4-FFF2-40B4-BE49-F238E27FC236}">
                <a16:creationId xmlns:a16="http://schemas.microsoft.com/office/drawing/2014/main" id="{D6D623EB-D4E0-9247-A709-FC4022E276F5}"/>
              </a:ext>
            </a:extLst>
          </p:cNvPr>
          <p:cNvSpPr txBox="1">
            <a:spLocks/>
          </p:cNvSpPr>
          <p:nvPr/>
        </p:nvSpPr>
        <p:spPr>
          <a:xfrm>
            <a:off x="367573" y="191595"/>
            <a:ext cx="7185997" cy="423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100" b="1" dirty="0">
                <a:solidFill>
                  <a:srgbClr val="2859A3"/>
                </a:solidFill>
              </a:rPr>
              <a:t>CONTEXTO </a:t>
            </a:r>
          </a:p>
          <a:p>
            <a:pPr algn="l"/>
            <a:endParaRPr lang="pt-BR" sz="2100" b="1" dirty="0">
              <a:solidFill>
                <a:srgbClr val="2859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04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10688638" cy="75628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3D8734FE-6539-4A67-B5F4-EC74819FB402}"/>
              </a:ext>
            </a:extLst>
          </p:cNvPr>
          <p:cNvSpPr txBox="1">
            <a:spLocks/>
          </p:cNvSpPr>
          <p:nvPr/>
        </p:nvSpPr>
        <p:spPr>
          <a:xfrm>
            <a:off x="367574" y="994231"/>
            <a:ext cx="4622160" cy="35197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construção da BNCC foi prevista no art. 210 da Constituição de 1988, apontando a necessidade da fixação de conteúdos mínimos para o Fundamental, assegurando a formação básica a todos. </a:t>
            </a: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endParaRPr lang="pt-BR" sz="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r>
              <a:rPr lang="pt-BR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Essa formação básica está atrelada à integralidade e ao princípio da equidade, em que todos os cidadãos devem ter os mesmos direitos ao acesso a uma educação de qualidade.</a:t>
            </a: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3D8734FE-6539-4A67-B5F4-EC74819FB402}"/>
              </a:ext>
            </a:extLst>
          </p:cNvPr>
          <p:cNvSpPr txBox="1">
            <a:spLocks/>
          </p:cNvSpPr>
          <p:nvPr/>
        </p:nvSpPr>
        <p:spPr>
          <a:xfrm>
            <a:off x="5712346" y="994231"/>
            <a:ext cx="4609708" cy="35775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F18F86"/>
              </a:buClr>
              <a:buFont typeface="Arial"/>
              <a:buChar char="•"/>
            </a:pPr>
            <a:r>
              <a:rPr lang="pt-BR" sz="1900" dirty="0">
                <a:solidFill>
                  <a:srgbClr val="2859A3"/>
                </a:solidFill>
              </a:rPr>
              <a:t>LDB (1996)</a:t>
            </a:r>
            <a:r>
              <a:rPr lang="pt-BR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reforça, no art. 26, a criação de uma Base Nacional Comum, mostrando que os currículos são baseados em valores fundamentais de interesse social e na construção de identidades socioculturais dos alunos. </a:t>
            </a:r>
          </a:p>
          <a:p>
            <a:pPr marL="342900" indent="-342900" algn="l">
              <a:buClr>
                <a:srgbClr val="F18F86"/>
              </a:buClr>
              <a:buFont typeface="Arial"/>
              <a:buChar char="•"/>
            </a:pPr>
            <a:endParaRPr lang="pt-BR" sz="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l">
              <a:buClr>
                <a:srgbClr val="F18F86"/>
              </a:buClr>
              <a:buFont typeface="Arial"/>
              <a:buChar char="•"/>
            </a:pPr>
            <a:r>
              <a:rPr lang="pt-BR" sz="1900" dirty="0">
                <a:solidFill>
                  <a:srgbClr val="2859A3"/>
                </a:solidFill>
              </a:rPr>
              <a:t>CNE: </a:t>
            </a:r>
            <a:r>
              <a:rPr lang="pt-BR" sz="19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diz, no art. 13, que o currículo deve ser entendido como agregação de “experiências escolares que se desdobram em termos de conhecimento, permeadas pelas relações sociais, (...)”.</a:t>
            </a:r>
          </a:p>
        </p:txBody>
      </p:sp>
      <p:sp>
        <p:nvSpPr>
          <p:cNvPr id="8" name="Subtítulo 2">
            <a:extLst>
              <a:ext uri="{FF2B5EF4-FFF2-40B4-BE49-F238E27FC236}">
                <a16:creationId xmlns:a16="http://schemas.microsoft.com/office/drawing/2014/main" id="{3D8734FE-6539-4A67-B5F4-EC74819FB402}"/>
              </a:ext>
            </a:extLst>
          </p:cNvPr>
          <p:cNvSpPr txBox="1">
            <a:spLocks/>
          </p:cNvSpPr>
          <p:nvPr/>
        </p:nvSpPr>
        <p:spPr>
          <a:xfrm>
            <a:off x="735303" y="5009945"/>
            <a:ext cx="4131068" cy="16877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000" b="1" dirty="0">
                <a:solidFill>
                  <a:srgbClr val="2859A3"/>
                </a:solidFill>
              </a:rPr>
              <a:t>A BNCC tenta assegurar o desenvolvimento da pessoa humana, normatizando as aprendizagens essenciais, mas respeitando os valores culturais e artísticos, nacionais e regionais.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5361030" y="1015955"/>
            <a:ext cx="0" cy="5788271"/>
          </a:xfrm>
          <a:prstGeom prst="line">
            <a:avLst/>
          </a:prstGeom>
          <a:ln>
            <a:solidFill>
              <a:srgbClr val="F18F8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842257" y="4732213"/>
            <a:ext cx="3783470" cy="0"/>
          </a:xfrm>
          <a:prstGeom prst="line">
            <a:avLst/>
          </a:prstGeom>
          <a:ln>
            <a:solidFill>
              <a:srgbClr val="2859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6069596" y="4735657"/>
            <a:ext cx="4024114" cy="23293"/>
          </a:xfrm>
          <a:prstGeom prst="line">
            <a:avLst/>
          </a:prstGeom>
          <a:ln>
            <a:solidFill>
              <a:srgbClr val="2859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Subtítulo 2">
            <a:extLst>
              <a:ext uri="{FF2B5EF4-FFF2-40B4-BE49-F238E27FC236}">
                <a16:creationId xmlns:a16="http://schemas.microsoft.com/office/drawing/2014/main" id="{3D8734FE-6539-4A67-B5F4-EC74819FB402}"/>
              </a:ext>
            </a:extLst>
          </p:cNvPr>
          <p:cNvSpPr txBox="1">
            <a:spLocks/>
          </p:cNvSpPr>
          <p:nvPr/>
        </p:nvSpPr>
        <p:spPr>
          <a:xfrm>
            <a:off x="5994174" y="5009945"/>
            <a:ext cx="4074690" cy="17942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18F86"/>
              </a:buClr>
            </a:pPr>
            <a:r>
              <a:rPr lang="pt-BR" sz="2000" b="1" dirty="0">
                <a:solidFill>
                  <a:srgbClr val="2859A3"/>
                </a:solidFill>
              </a:rPr>
              <a:t>A importância da BNCC está no balizamento de atividades escolares e práticas pedagógicas mediadas pelo educador e mapeadas pelo currículo e pelo projeto político pedagógico da escola.</a:t>
            </a: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endParaRPr lang="pt-BR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>
              <a:buClr>
                <a:srgbClr val="F18F86"/>
              </a:buClr>
            </a:pPr>
            <a:br>
              <a:rPr lang="pt-BR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pt-BR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-40107" y="7157465"/>
            <a:ext cx="11937852" cy="502301"/>
            <a:chOff x="-40107" y="7157465"/>
            <a:chExt cx="11937852" cy="502301"/>
          </a:xfrm>
        </p:grpSpPr>
        <p:pic>
          <p:nvPicPr>
            <p:cNvPr id="25" name="Picture 24" descr="piso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4745" y="7157465"/>
              <a:ext cx="6613000" cy="502301"/>
            </a:xfrm>
            <a:prstGeom prst="rect">
              <a:avLst/>
            </a:prstGeom>
          </p:spPr>
        </p:pic>
        <p:pic>
          <p:nvPicPr>
            <p:cNvPr id="26" name="Picture 25" descr="piso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0107" y="7157465"/>
              <a:ext cx="6613000" cy="502301"/>
            </a:xfrm>
            <a:prstGeom prst="rect">
              <a:avLst/>
            </a:prstGeom>
          </p:spPr>
        </p:pic>
      </p:grpSp>
      <p:cxnSp>
        <p:nvCxnSpPr>
          <p:cNvPr id="39" name="Straight Connector 38"/>
          <p:cNvCxnSpPr/>
          <p:nvPr/>
        </p:nvCxnSpPr>
        <p:spPr>
          <a:xfrm flipH="1">
            <a:off x="367574" y="654421"/>
            <a:ext cx="9766244" cy="13971"/>
          </a:xfrm>
          <a:prstGeom prst="line">
            <a:avLst/>
          </a:prstGeom>
          <a:ln>
            <a:solidFill>
              <a:srgbClr val="2859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Subtítulo 3">
            <a:extLst>
              <a:ext uri="{FF2B5EF4-FFF2-40B4-BE49-F238E27FC236}">
                <a16:creationId xmlns:a16="http://schemas.microsoft.com/office/drawing/2014/main" id="{793161FD-6621-45F2-A77A-96DFC94B900D}"/>
              </a:ext>
            </a:extLst>
          </p:cNvPr>
          <p:cNvSpPr txBox="1">
            <a:spLocks/>
          </p:cNvSpPr>
          <p:nvPr/>
        </p:nvSpPr>
        <p:spPr>
          <a:xfrm>
            <a:off x="367573" y="191595"/>
            <a:ext cx="7185997" cy="423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100" b="1" dirty="0">
                <a:solidFill>
                  <a:srgbClr val="2859A3"/>
                </a:solidFill>
              </a:rPr>
              <a:t>BNCC </a:t>
            </a:r>
          </a:p>
          <a:p>
            <a:pPr algn="l"/>
            <a:endParaRPr lang="pt-BR" sz="2100" b="1" dirty="0">
              <a:solidFill>
                <a:srgbClr val="2859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458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88712" y="4390064"/>
            <a:ext cx="4487401" cy="2213931"/>
          </a:xfrm>
          <a:prstGeom prst="rect">
            <a:avLst/>
          </a:prstGeom>
          <a:noFill/>
          <a:ln>
            <a:solidFill>
              <a:srgbClr val="F18F8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39738" cy="7562850"/>
          </a:xfrm>
          <a:prstGeom prst="rect">
            <a:avLst/>
          </a:prstGeom>
        </p:spPr>
      </p:pic>
      <p:sp>
        <p:nvSpPr>
          <p:cNvPr id="7" name="Subtítulo 2">
            <a:extLst>
              <a:ext uri="{FF2B5EF4-FFF2-40B4-BE49-F238E27FC236}">
                <a16:creationId xmlns:a16="http://schemas.microsoft.com/office/drawing/2014/main" id="{1AC9441B-E96C-4C5F-84D4-738E27220BC1}"/>
              </a:ext>
            </a:extLst>
          </p:cNvPr>
          <p:cNvSpPr txBox="1">
            <a:spLocks/>
          </p:cNvSpPr>
          <p:nvPr/>
        </p:nvSpPr>
        <p:spPr>
          <a:xfrm>
            <a:off x="5889938" y="847947"/>
            <a:ext cx="4238729" cy="58529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18F86"/>
              </a:buClr>
            </a:pP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BNCC se constitui de conteúdos programáticos articulados, garantindo aos sistemas educacionais se organizarem para, respeitadas as diversidades, construírem uma sociedade múltipla e democrática.</a:t>
            </a:r>
            <a:b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pt-BR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>
              <a:buClr>
                <a:srgbClr val="F18F86"/>
              </a:buClr>
            </a:pP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Assim, o cidadão brasileiro, independentemente do lugar onde vive, estará apto para o exercício de uma cidadania ativa, baseada em princípios crescentes de igualdade.</a:t>
            </a:r>
            <a:b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pt-BR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>
              <a:buClr>
                <a:srgbClr val="F18F86"/>
              </a:buClr>
            </a:pPr>
            <a:endParaRPr lang="pt-BR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>
              <a:buClr>
                <a:srgbClr val="F18F86"/>
              </a:buClr>
            </a:pPr>
            <a:endParaRPr lang="pt-BR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pt-BR" sz="1800" b="1" dirty="0">
                <a:solidFill>
                  <a:srgbClr val="2859A3"/>
                </a:solidFill>
              </a:rPr>
              <a:t>A BNCC foca em duas questões principais: a expressão da responsabilidade do Estado brasileiro em relação à unidade nacional e a garantia da concretização do princípio da equidade, com a educação básica para todos.</a:t>
            </a:r>
          </a:p>
        </p:txBody>
      </p:sp>
    </p:spTree>
    <p:extLst>
      <p:ext uri="{BB962C8B-B14F-4D97-AF65-F5344CB8AC3E}">
        <p14:creationId xmlns:p14="http://schemas.microsoft.com/office/powerpoint/2010/main" val="3592264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10688638" cy="75628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3D8734FE-6539-4A67-B5F4-EC74819FB402}"/>
              </a:ext>
            </a:extLst>
          </p:cNvPr>
          <p:cNvSpPr txBox="1">
            <a:spLocks/>
          </p:cNvSpPr>
          <p:nvPr/>
        </p:nvSpPr>
        <p:spPr>
          <a:xfrm>
            <a:off x="367574" y="994231"/>
            <a:ext cx="4622160" cy="57832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escola deve organizar o currículo com base na interpretação das diretrizes, a partir de critérios de execução e de adaptação às realidades socioculturais e biopsicossociais. </a:t>
            </a: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endParaRPr lang="pt-BR" sz="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construção do currículo ocorre por meio da estruturação do processo educativo e das relações entre os elementos responsáveis, comunidade e educando, relacionando currículo, PPP e planejamento.</a:t>
            </a: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endParaRPr lang="pt-BR" sz="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Uma das principais funções do currículo é a de explicitar o PPP, suas intenções e o planejamento que preside as ações educativas.</a:t>
            </a: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endParaRPr lang="pt-BR" sz="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 currículo é um instrumento para orientar a prática pedagógica e um norte para o educador. </a:t>
            </a: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3D8734FE-6539-4A67-B5F4-EC74819FB402}"/>
              </a:ext>
            </a:extLst>
          </p:cNvPr>
          <p:cNvSpPr txBox="1">
            <a:spLocks/>
          </p:cNvSpPr>
          <p:nvPr/>
        </p:nvSpPr>
        <p:spPr>
          <a:xfrm>
            <a:off x="5712346" y="994231"/>
            <a:ext cx="4609708" cy="4286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F18F86"/>
              </a:buClr>
              <a:buFont typeface="Arial"/>
              <a:buChar char="•"/>
            </a:pP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Enquanto o currículo proporciona informações concretas sobre o que ensinar, quando ensinar, como e quando avaliar, o PPP deve ter claro o que se quer fazer e o porquê fazê-lo. </a:t>
            </a:r>
          </a:p>
          <a:p>
            <a:pPr marL="342900" indent="-342900" algn="l">
              <a:buClr>
                <a:srgbClr val="F18F86"/>
              </a:buClr>
              <a:buFont typeface="Arial"/>
              <a:buChar char="•"/>
            </a:pPr>
            <a:endParaRPr lang="pt-BR" sz="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l">
              <a:buClr>
                <a:srgbClr val="F18F86"/>
              </a:buClr>
              <a:buFont typeface="Arial"/>
              <a:buChar char="•"/>
            </a:pP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construção do PPP é fundamental no direcionamento da ação coletiva, cujo escopo está relacionado à transformação da prática escolar e social.</a:t>
            </a:r>
          </a:p>
          <a:p>
            <a:pPr marL="342900" indent="-342900" algn="l">
              <a:buClr>
                <a:srgbClr val="F18F86"/>
              </a:buClr>
              <a:buFont typeface="Arial"/>
              <a:buChar char="•"/>
            </a:pPr>
            <a:endParaRPr lang="pt-BR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5361030" y="1015955"/>
            <a:ext cx="0" cy="5788271"/>
          </a:xfrm>
          <a:prstGeom prst="line">
            <a:avLst/>
          </a:prstGeom>
          <a:ln>
            <a:solidFill>
              <a:srgbClr val="F18F8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-40107" y="7157465"/>
            <a:ext cx="11937852" cy="502301"/>
            <a:chOff x="-40107" y="7157465"/>
            <a:chExt cx="11937852" cy="502301"/>
          </a:xfrm>
        </p:grpSpPr>
        <p:pic>
          <p:nvPicPr>
            <p:cNvPr id="25" name="Picture 24" descr="piso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84745" y="7157465"/>
              <a:ext cx="6613000" cy="502301"/>
            </a:xfrm>
            <a:prstGeom prst="rect">
              <a:avLst/>
            </a:prstGeom>
          </p:spPr>
        </p:pic>
        <p:pic>
          <p:nvPicPr>
            <p:cNvPr id="26" name="Picture 25" descr="piso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0107" y="7157465"/>
              <a:ext cx="6613000" cy="502301"/>
            </a:xfrm>
            <a:prstGeom prst="rect">
              <a:avLst/>
            </a:prstGeom>
          </p:spPr>
        </p:pic>
      </p:grpSp>
      <p:cxnSp>
        <p:nvCxnSpPr>
          <p:cNvPr id="30" name="Straight Connector 29"/>
          <p:cNvCxnSpPr/>
          <p:nvPr/>
        </p:nvCxnSpPr>
        <p:spPr>
          <a:xfrm flipH="1">
            <a:off x="367574" y="654421"/>
            <a:ext cx="9766244" cy="13971"/>
          </a:xfrm>
          <a:prstGeom prst="line">
            <a:avLst/>
          </a:prstGeom>
          <a:ln>
            <a:solidFill>
              <a:srgbClr val="2859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789939" y="4692108"/>
            <a:ext cx="4339954" cy="2125485"/>
          </a:xfrm>
          <a:prstGeom prst="rect">
            <a:avLst/>
          </a:prstGeom>
          <a:noFill/>
          <a:ln>
            <a:solidFill>
              <a:srgbClr val="F18F8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ubtítulo 2">
            <a:extLst>
              <a:ext uri="{FF2B5EF4-FFF2-40B4-BE49-F238E27FC236}">
                <a16:creationId xmlns:a16="http://schemas.microsoft.com/office/drawing/2014/main" id="{3D8734FE-6539-4A67-B5F4-EC74819FB402}"/>
              </a:ext>
            </a:extLst>
          </p:cNvPr>
          <p:cNvSpPr txBox="1">
            <a:spLocks/>
          </p:cNvSpPr>
          <p:nvPr/>
        </p:nvSpPr>
        <p:spPr>
          <a:xfrm>
            <a:off x="5994174" y="5009945"/>
            <a:ext cx="4074690" cy="14199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18F86"/>
              </a:buClr>
            </a:pPr>
            <a:r>
              <a:rPr lang="pt-BR" sz="1600" b="1" dirty="0">
                <a:solidFill>
                  <a:srgbClr val="2859A3"/>
                </a:solidFill>
              </a:rPr>
              <a:t>O PPP deve ter com clareza o processo participativo de decisões, preocupando-se em instaurar uma forma de organização do trabalho pedagógico, através de princípios baseados na autonomia da escola e da solidariedade dos agentes educativos.</a:t>
            </a:r>
          </a:p>
          <a:p>
            <a:pPr algn="l">
              <a:buClr>
                <a:srgbClr val="F18F86"/>
              </a:buClr>
            </a:pPr>
            <a:endParaRPr lang="pt-BR" sz="1600" b="1" dirty="0">
              <a:solidFill>
                <a:srgbClr val="2859A3"/>
              </a:solidFill>
            </a:endParaRPr>
          </a:p>
        </p:txBody>
      </p:sp>
      <p:sp>
        <p:nvSpPr>
          <p:cNvPr id="18" name="Subtítulo 3">
            <a:extLst>
              <a:ext uri="{FF2B5EF4-FFF2-40B4-BE49-F238E27FC236}">
                <a16:creationId xmlns:a16="http://schemas.microsoft.com/office/drawing/2014/main" id="{793161FD-6621-45F2-A77A-96DFC94B900D}"/>
              </a:ext>
            </a:extLst>
          </p:cNvPr>
          <p:cNvSpPr txBox="1">
            <a:spLocks/>
          </p:cNvSpPr>
          <p:nvPr/>
        </p:nvSpPr>
        <p:spPr>
          <a:xfrm>
            <a:off x="367573" y="191595"/>
            <a:ext cx="7185997" cy="423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100" b="1">
                <a:solidFill>
                  <a:srgbClr val="2859A3"/>
                </a:solidFill>
              </a:rPr>
              <a:t>Implementação da BNCC pela escola </a:t>
            </a:r>
          </a:p>
          <a:p>
            <a:pPr algn="l"/>
            <a:endParaRPr lang="pt-BR" sz="2100" b="1" dirty="0">
              <a:solidFill>
                <a:srgbClr val="2859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080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695" y="0"/>
            <a:ext cx="5967943" cy="7562850"/>
          </a:xfrm>
          <a:prstGeom prst="rect">
            <a:avLst/>
          </a:prstGeom>
        </p:spPr>
      </p:pic>
      <p:sp>
        <p:nvSpPr>
          <p:cNvPr id="6" name="Subtítulo 2">
            <a:extLst>
              <a:ext uri="{FF2B5EF4-FFF2-40B4-BE49-F238E27FC236}">
                <a16:creationId xmlns:a16="http://schemas.microsoft.com/office/drawing/2014/main" id="{3D8734FE-6539-4A67-B5F4-EC74819FB402}"/>
              </a:ext>
            </a:extLst>
          </p:cNvPr>
          <p:cNvSpPr txBox="1">
            <a:spLocks/>
          </p:cNvSpPr>
          <p:nvPr/>
        </p:nvSpPr>
        <p:spPr>
          <a:xfrm>
            <a:off x="367574" y="994230"/>
            <a:ext cx="4030877" cy="5636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18F86"/>
              </a:buClr>
            </a:pP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 planejamento é um processo de abordagem racional e científico dos problemas da educação, incluindo definição de prioridades e levando em conta a reação entre diversos níveis do contexto educacional. </a:t>
            </a:r>
          </a:p>
          <a:p>
            <a:pPr algn="l">
              <a:buClr>
                <a:srgbClr val="F18F86"/>
              </a:buClr>
            </a:pPr>
            <a:endParaRPr lang="pt-BR" sz="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>
              <a:buClr>
                <a:srgbClr val="F18F86"/>
              </a:buClr>
            </a:pP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É, antes de tudo, aplicar a própria educação a uma abordagem crítica da realidade.</a:t>
            </a:r>
          </a:p>
          <a:p>
            <a:pPr algn="l">
              <a:buClr>
                <a:srgbClr val="F18F86"/>
              </a:buClr>
            </a:pPr>
            <a:endParaRPr lang="pt-BR" sz="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>
              <a:buClr>
                <a:srgbClr val="F18F86"/>
              </a:buClr>
            </a:pP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Tal abordagem supõe a determinação dos objetivos e dos recursos disponíveis, a análise das consequências, a escolha entre as possibilidades, a determinação de metas específicas e prazos definidos, o desenvolvimento dos meios mais eficazes para implantar a política escolhida.</a:t>
            </a:r>
            <a:endParaRPr lang="pt-BR" sz="1800" b="1" dirty="0">
              <a:solidFill>
                <a:srgbClr val="2859A3"/>
              </a:solidFill>
            </a:endParaRPr>
          </a:p>
        </p:txBody>
      </p:sp>
      <p:sp>
        <p:nvSpPr>
          <p:cNvPr id="8" name="Subtítulo 3">
            <a:extLst>
              <a:ext uri="{FF2B5EF4-FFF2-40B4-BE49-F238E27FC236}">
                <a16:creationId xmlns:a16="http://schemas.microsoft.com/office/drawing/2014/main" id="{793161FD-6621-45F2-A77A-96DFC94B90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7573" y="191595"/>
            <a:ext cx="7185997" cy="423325"/>
          </a:xfrm>
        </p:spPr>
        <p:txBody>
          <a:bodyPr>
            <a:normAutofit/>
          </a:bodyPr>
          <a:lstStyle/>
          <a:p>
            <a:pPr algn="l"/>
            <a:r>
              <a:rPr lang="pt-BR" sz="2100" b="1" dirty="0">
                <a:solidFill>
                  <a:srgbClr val="2859A3"/>
                </a:solidFill>
              </a:rPr>
              <a:t>Implementação da BNCC pela escola </a:t>
            </a:r>
          </a:p>
          <a:p>
            <a:pPr algn="l"/>
            <a:endParaRPr lang="pt-BR" sz="2100" b="1" dirty="0">
              <a:solidFill>
                <a:srgbClr val="2859A3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367575" y="654173"/>
            <a:ext cx="9940042" cy="14219"/>
          </a:xfrm>
          <a:prstGeom prst="line">
            <a:avLst/>
          </a:prstGeom>
          <a:ln>
            <a:solidFill>
              <a:srgbClr val="2859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9951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0" y="0"/>
            <a:ext cx="10688638" cy="75628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3D8734FE-6539-4A67-B5F4-EC74819FB402}"/>
              </a:ext>
            </a:extLst>
          </p:cNvPr>
          <p:cNvSpPr txBox="1">
            <a:spLocks/>
          </p:cNvSpPr>
          <p:nvPr/>
        </p:nvSpPr>
        <p:spPr>
          <a:xfrm>
            <a:off x="367574" y="994231"/>
            <a:ext cx="4622160" cy="57832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Aprender não é copiar ou reproduzir a realidade; aprendemos quando somos capazes de elaborar uma representação pessoal sobre um objeto da realidade ou conteúdo que pretendemos aprender.</a:t>
            </a: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endParaRPr lang="pt-BR" sz="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Competências não são ensinadas. Por serem expressas pelos conteúdos, elas se ampliam no decurso dos níveis educacionais. Competência é o fazer cotidiano, interligando conhecimento, relacionamento e reflexão.</a:t>
            </a:r>
          </a:p>
          <a:p>
            <a:pPr marL="342900" indent="-342900" algn="l">
              <a:buClr>
                <a:srgbClr val="F18F86"/>
              </a:buClr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3D8734FE-6539-4A67-B5F4-EC74819FB402}"/>
              </a:ext>
            </a:extLst>
          </p:cNvPr>
          <p:cNvSpPr txBox="1">
            <a:spLocks/>
          </p:cNvSpPr>
          <p:nvPr/>
        </p:nvSpPr>
        <p:spPr>
          <a:xfrm>
            <a:off x="5712346" y="994231"/>
            <a:ext cx="4609708" cy="42860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Clr>
                <a:srgbClr val="F18F86"/>
              </a:buClr>
              <a:buFont typeface="Arial"/>
              <a:buChar char="•"/>
            </a:pP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necessidade de se ensinar o conhecimento científico leva à sua modificação, para que os educandos possam alcançá-lo. Essa transformação denomina-se Transposição Didática.</a:t>
            </a:r>
          </a:p>
          <a:p>
            <a:pPr marL="342900" indent="-342900" algn="l">
              <a:buClr>
                <a:srgbClr val="F18F86"/>
              </a:buClr>
              <a:buFont typeface="Arial"/>
              <a:buChar char="•"/>
            </a:pPr>
            <a:endParaRPr lang="pt-BR" sz="5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 algn="l">
              <a:buClr>
                <a:srgbClr val="F18F86"/>
              </a:buClr>
              <a:buFont typeface="Arial"/>
              <a:buChar char="•"/>
            </a:pPr>
            <a:r>
              <a:rPr lang="pt-BR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 que isso ocorra, é preciso que os educadores dominem o que se predispõem a ensinar, bem como dos procedimentos correlacionados à prática pedagógica.</a:t>
            </a:r>
          </a:p>
          <a:p>
            <a:pPr marL="342900" indent="-342900" algn="l">
              <a:buClr>
                <a:srgbClr val="F18F86"/>
              </a:buClr>
              <a:buFont typeface="Arial"/>
              <a:buChar char="•"/>
            </a:pPr>
            <a:endParaRPr lang="pt-BR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5361030" y="1015955"/>
            <a:ext cx="0" cy="4250970"/>
          </a:xfrm>
          <a:prstGeom prst="line">
            <a:avLst/>
          </a:prstGeom>
          <a:ln>
            <a:solidFill>
              <a:srgbClr val="F18F8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67574" y="654421"/>
            <a:ext cx="9766244" cy="13971"/>
          </a:xfrm>
          <a:prstGeom prst="line">
            <a:avLst/>
          </a:prstGeom>
          <a:ln>
            <a:solidFill>
              <a:srgbClr val="2859A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Subtítulo 3">
            <a:extLst>
              <a:ext uri="{FF2B5EF4-FFF2-40B4-BE49-F238E27FC236}">
                <a16:creationId xmlns:a16="http://schemas.microsoft.com/office/drawing/2014/main" id="{793161FD-6621-45F2-A77A-96DFC94B900D}"/>
              </a:ext>
            </a:extLst>
          </p:cNvPr>
          <p:cNvSpPr txBox="1">
            <a:spLocks/>
          </p:cNvSpPr>
          <p:nvPr/>
        </p:nvSpPr>
        <p:spPr>
          <a:xfrm>
            <a:off x="367573" y="191595"/>
            <a:ext cx="7185997" cy="423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pt-BR" sz="2100" b="1" dirty="0">
                <a:solidFill>
                  <a:srgbClr val="2859A3"/>
                </a:solidFill>
              </a:rPr>
              <a:t>A sala de aula e as competências</a:t>
            </a:r>
          </a:p>
          <a:p>
            <a:pPr algn="l"/>
            <a:endParaRPr lang="pt-BR" sz="2100" b="1" dirty="0">
              <a:solidFill>
                <a:srgbClr val="2859A3"/>
              </a:solidFill>
            </a:endParaRPr>
          </a:p>
        </p:txBody>
      </p:sp>
      <p:sp>
        <p:nvSpPr>
          <p:cNvPr id="14" name="Subtítulo 2">
            <a:extLst>
              <a:ext uri="{FF2B5EF4-FFF2-40B4-BE49-F238E27FC236}">
                <a16:creationId xmlns:a16="http://schemas.microsoft.com/office/drawing/2014/main" id="{3D8734FE-6539-4A67-B5F4-EC74819FB402}"/>
              </a:ext>
            </a:extLst>
          </p:cNvPr>
          <p:cNvSpPr txBox="1">
            <a:spLocks/>
          </p:cNvSpPr>
          <p:nvPr/>
        </p:nvSpPr>
        <p:spPr>
          <a:xfrm>
            <a:off x="935839" y="5932327"/>
            <a:ext cx="8863748" cy="12060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F18F86"/>
              </a:buClr>
            </a:pPr>
            <a:r>
              <a:rPr lang="pt-BR" sz="1600" b="1" dirty="0">
                <a:solidFill>
                  <a:srgbClr val="2859A3"/>
                </a:solidFill>
              </a:rPr>
              <a:t>O processo de ensino e de aprendizagem deve instrumentalizar o educando para que realize </a:t>
            </a:r>
            <a:br>
              <a:rPr lang="pt-BR" sz="1600" b="1" dirty="0">
                <a:solidFill>
                  <a:srgbClr val="2859A3"/>
                </a:solidFill>
              </a:rPr>
            </a:br>
            <a:r>
              <a:rPr lang="pt-BR" sz="1600" b="1" dirty="0">
                <a:solidFill>
                  <a:srgbClr val="2859A3"/>
                </a:solidFill>
              </a:rPr>
              <a:t>uma leitura crítica de mundo, proporcionando-lhe o acesso ao conhecimento científico. </a:t>
            </a:r>
          </a:p>
          <a:p>
            <a:pPr algn="l">
              <a:buClr>
                <a:srgbClr val="F18F86"/>
              </a:buClr>
            </a:pPr>
            <a:r>
              <a:rPr lang="pt-BR" sz="1600" b="1" dirty="0">
                <a:solidFill>
                  <a:srgbClr val="2859A3"/>
                </a:solidFill>
              </a:rPr>
              <a:t>O educando precisa ser alfabetizado cientificamente, desenvolver uma postura crítica e reflexiva </a:t>
            </a:r>
            <a:br>
              <a:rPr lang="pt-BR" sz="1600" b="1" dirty="0">
                <a:solidFill>
                  <a:srgbClr val="2859A3"/>
                </a:solidFill>
              </a:rPr>
            </a:br>
            <a:r>
              <a:rPr lang="pt-BR" sz="1600" b="1" dirty="0">
                <a:solidFill>
                  <a:srgbClr val="2859A3"/>
                </a:solidFill>
              </a:rPr>
              <a:t>a respeito das contradições da sociedade que o cerca, tendo como objetivo a sua transformação.</a:t>
            </a:r>
          </a:p>
          <a:p>
            <a:pPr algn="l">
              <a:buClr>
                <a:srgbClr val="F18F86"/>
              </a:buClr>
            </a:pPr>
            <a:endParaRPr lang="pt-BR" sz="1600" b="1" dirty="0">
              <a:solidFill>
                <a:srgbClr val="2859A3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60968" y="5667960"/>
            <a:ext cx="9772850" cy="1670979"/>
          </a:xfrm>
          <a:prstGeom prst="rect">
            <a:avLst/>
          </a:prstGeom>
          <a:noFill/>
          <a:ln>
            <a:solidFill>
              <a:srgbClr val="F18F8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742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050050" y="4097766"/>
            <a:ext cx="7963321" cy="2452398"/>
          </a:xfrm>
          <a:prstGeom prst="rect">
            <a:avLst/>
          </a:prstGeom>
          <a:noFill/>
        </p:spPr>
        <p:txBody>
          <a:bodyPr wrap="square" rIns="144000" b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BR" sz="1400" dirty="0"/>
              <a:t>Coordenador(a), é interessante que antes de realizar essa oficina, você promova encontros sobre a BNCC. </a:t>
            </a:r>
            <a:br>
              <a:rPr lang="pt-BR" sz="1400" dirty="0"/>
            </a:br>
            <a:r>
              <a:rPr lang="pt-BR" sz="1400" dirty="0"/>
              <a:t>Os professores devem estar familiarizados com a Base e os indicadores de cada componente curricular. Para isso, recomendamos: </a:t>
            </a:r>
            <a:br>
              <a:rPr lang="pt-BR" sz="1400" dirty="0"/>
            </a:br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pt-BR" sz="1400" dirty="0"/>
              <a:t>Leitura do texto da Base (disponível no site do MEC)</a:t>
            </a:r>
            <a:br>
              <a:rPr lang="pt-BR" sz="1400" dirty="0"/>
            </a:br>
            <a:endParaRPr lang="pt-BR" sz="1400" dirty="0"/>
          </a:p>
          <a:p>
            <a:pPr marL="285750" indent="-285750">
              <a:buFont typeface="Arial"/>
              <a:buChar char="•"/>
            </a:pPr>
            <a:r>
              <a:rPr lang="pt-BR" sz="1400" dirty="0"/>
              <a:t>Leitura do material de referência da BNCC preparado pela Moderna (disponível em </a:t>
            </a:r>
            <a:r>
              <a:rPr lang="pt-BR" sz="1400" u="sng" dirty="0">
                <a:hlinkClick r:id="rId2"/>
              </a:rPr>
              <a:t>https://pt.calameo.com/read/002899327fffb325821ff?authid=QwwmixyOlUkJ</a:t>
            </a:r>
            <a:r>
              <a:rPr lang="pt-BR" sz="1400" dirty="0"/>
              <a:t>)</a:t>
            </a:r>
            <a:br>
              <a:rPr lang="pt-BR" sz="1400" dirty="0"/>
            </a:br>
            <a:endParaRPr lang="pt-BR" sz="1400" dirty="0"/>
          </a:p>
          <a:p>
            <a:pPr marL="285750" indent="-285750">
              <a:buFont typeface="Arial"/>
              <a:buChar char="•"/>
            </a:pPr>
            <a:r>
              <a:rPr lang="pt-BR" sz="1400" dirty="0"/>
              <a:t>Vídeos dos </a:t>
            </a:r>
            <a:r>
              <a:rPr lang="pt-BR" sz="1400" dirty="0" err="1"/>
              <a:t>webinars</a:t>
            </a:r>
            <a:r>
              <a:rPr lang="pt-BR" sz="1400" dirty="0"/>
              <a:t> da Moderna sobre a BNCC (disponível on-line no canal </a:t>
            </a:r>
            <a:br>
              <a:rPr lang="pt-BR" sz="1400" dirty="0"/>
            </a:br>
            <a:r>
              <a:rPr lang="pt-BR" sz="1400" dirty="0"/>
              <a:t>da Moderna no </a:t>
            </a:r>
            <a:r>
              <a:rPr lang="pt-BR" sz="1400" dirty="0" err="1"/>
              <a:t>YouTube</a:t>
            </a:r>
            <a:r>
              <a:rPr lang="pt-BR" sz="1400" dirty="0"/>
              <a:t>: </a:t>
            </a:r>
            <a:r>
              <a:rPr lang="pt-BR" sz="1400" u="sng" dirty="0">
                <a:hlinkClick r:id="rId3"/>
              </a:rPr>
              <a:t>https://www.youtube.com/user/EdModerna/playlists</a:t>
            </a:r>
            <a:r>
              <a:rPr lang="pt-BR" sz="1400" dirty="0"/>
              <a:t>)</a:t>
            </a:r>
            <a:endParaRPr lang="en-US" sz="1400" dirty="0"/>
          </a:p>
        </p:txBody>
      </p:sp>
      <p:sp>
        <p:nvSpPr>
          <p:cNvPr id="36" name="Title 13"/>
          <p:cNvSpPr txBox="1">
            <a:spLocks/>
          </p:cNvSpPr>
          <p:nvPr/>
        </p:nvSpPr>
        <p:spPr>
          <a:xfrm>
            <a:off x="1075809" y="3579364"/>
            <a:ext cx="9612829" cy="473597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Arial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2400" b="1" cap="none" dirty="0" err="1">
                <a:solidFill>
                  <a:srgbClr val="595959"/>
                </a:solidFill>
                <a:latin typeface="Calibri"/>
                <a:cs typeface="Calibri"/>
              </a:rPr>
              <a:t>Preparação</a:t>
            </a:r>
            <a:r>
              <a:rPr lang="en-US" sz="2400" b="1" cap="none" dirty="0">
                <a:solidFill>
                  <a:srgbClr val="595959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37" name="Snip and Round Single Corner Rectangle 12"/>
          <p:cNvSpPr/>
          <p:nvPr/>
        </p:nvSpPr>
        <p:spPr>
          <a:xfrm rot="10800000">
            <a:off x="-1" y="-13375"/>
            <a:ext cx="12192000" cy="394373"/>
          </a:xfrm>
          <a:custGeom>
            <a:avLst/>
            <a:gdLst/>
            <a:ahLst/>
            <a:cxnLst/>
            <a:rect l="l" t="t" r="r" b="b"/>
            <a:pathLst>
              <a:path w="11183671" h="394373">
                <a:moveTo>
                  <a:pt x="11183671" y="394373"/>
                </a:moveTo>
                <a:lnTo>
                  <a:pt x="3042304" y="394373"/>
                </a:lnTo>
                <a:lnTo>
                  <a:pt x="622618" y="394373"/>
                </a:lnTo>
                <a:lnTo>
                  <a:pt x="0" y="394373"/>
                </a:lnTo>
                <a:lnTo>
                  <a:pt x="0" y="197187"/>
                </a:lnTo>
                <a:cubicBezTo>
                  <a:pt x="0" y="88284"/>
                  <a:pt x="88284" y="0"/>
                  <a:pt x="197187" y="0"/>
                </a:cubicBezTo>
                <a:lnTo>
                  <a:pt x="3042304" y="0"/>
                </a:lnTo>
                <a:lnTo>
                  <a:pt x="3042304" y="6684"/>
                </a:lnTo>
                <a:lnTo>
                  <a:pt x="11183671" y="6684"/>
                </a:lnTo>
                <a:close/>
              </a:path>
            </a:pathLst>
          </a:custGeom>
          <a:solidFill>
            <a:srgbClr val="00A1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pic>
        <p:nvPicPr>
          <p:cNvPr id="38" name="Imagen 1" descr="grafismo-cap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67" y="-66840"/>
            <a:ext cx="1042736" cy="96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Imagen 3" descr="logo-modern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555" y="6742226"/>
            <a:ext cx="1804402" cy="48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1"/>
          <p:cNvSpPr txBox="1">
            <a:spLocks/>
          </p:cNvSpPr>
          <p:nvPr/>
        </p:nvSpPr>
        <p:spPr>
          <a:xfrm>
            <a:off x="1075810" y="962361"/>
            <a:ext cx="5110163" cy="3635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rgbClr val="00A1E4"/>
                </a:solidFill>
                <a:latin typeface="Calibri"/>
                <a:cs typeface="Calibri"/>
              </a:rPr>
              <a:t>OFICINA</a:t>
            </a:r>
            <a:endParaRPr lang="en-US" sz="3600" dirty="0">
              <a:solidFill>
                <a:srgbClr val="00A1E4"/>
              </a:solidFill>
              <a:latin typeface="Calibri"/>
              <a:cs typeface="Calibri"/>
            </a:endParaRPr>
          </a:p>
        </p:txBody>
      </p:sp>
      <p:sp>
        <p:nvSpPr>
          <p:cNvPr id="46" name="Title 13"/>
          <p:cNvSpPr txBox="1">
            <a:spLocks/>
          </p:cNvSpPr>
          <p:nvPr/>
        </p:nvSpPr>
        <p:spPr>
          <a:xfrm>
            <a:off x="1075808" y="1357112"/>
            <a:ext cx="9386149" cy="1583176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Arial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4400" b="1" cap="none" dirty="0">
                <a:solidFill>
                  <a:srgbClr val="595959"/>
                </a:solidFill>
                <a:latin typeface="Calibri"/>
                <a:cs typeface="Calibri"/>
              </a:rPr>
              <a:t>BNCC </a:t>
            </a:r>
            <a:r>
              <a:rPr lang="en-US" sz="4400" b="1" cap="none" dirty="0" err="1">
                <a:solidFill>
                  <a:srgbClr val="595959"/>
                </a:solidFill>
                <a:latin typeface="Calibri"/>
                <a:cs typeface="Calibri"/>
              </a:rPr>
              <a:t>na</a:t>
            </a:r>
            <a:r>
              <a:rPr lang="en-US" sz="4400" b="1" cap="none" dirty="0">
                <a:solidFill>
                  <a:srgbClr val="595959"/>
                </a:solidFill>
                <a:latin typeface="Calibri"/>
                <a:cs typeface="Calibri"/>
              </a:rPr>
              <a:t> </a:t>
            </a:r>
            <a:r>
              <a:rPr lang="en-US" sz="4400" b="1" cap="none" dirty="0" err="1">
                <a:solidFill>
                  <a:srgbClr val="595959"/>
                </a:solidFill>
                <a:latin typeface="Calibri"/>
                <a:cs typeface="Calibri"/>
              </a:rPr>
              <a:t>escola</a:t>
            </a:r>
            <a:endParaRPr lang="en-US" sz="4400" b="1" cap="none" dirty="0">
              <a:solidFill>
                <a:srgbClr val="595959"/>
              </a:solidFill>
              <a:latin typeface="Calibri"/>
              <a:cs typeface="Calibri"/>
            </a:endParaRPr>
          </a:p>
          <a:p>
            <a:pPr>
              <a:defRPr/>
            </a:pPr>
            <a:r>
              <a:rPr lang="en-US" sz="4000" b="1" cap="none" dirty="0" err="1">
                <a:solidFill>
                  <a:srgbClr val="595959"/>
                </a:solidFill>
                <a:latin typeface="Calibri"/>
                <a:cs typeface="Calibri"/>
              </a:rPr>
              <a:t>Elaboração</a:t>
            </a:r>
            <a:r>
              <a:rPr lang="en-US" sz="4000" b="1" cap="none" dirty="0">
                <a:solidFill>
                  <a:srgbClr val="595959"/>
                </a:solidFill>
                <a:latin typeface="Calibri"/>
                <a:cs typeface="Calibri"/>
              </a:rPr>
              <a:t> de </a:t>
            </a:r>
            <a:r>
              <a:rPr lang="en-US" sz="4000" b="1" cap="none" dirty="0" err="1">
                <a:solidFill>
                  <a:srgbClr val="595959"/>
                </a:solidFill>
                <a:latin typeface="Calibri"/>
                <a:cs typeface="Calibri"/>
              </a:rPr>
              <a:t>planejamento</a:t>
            </a:r>
            <a:r>
              <a:rPr lang="en-US" sz="4000" b="1" cap="none" dirty="0">
                <a:solidFill>
                  <a:srgbClr val="595959"/>
                </a:solidFill>
                <a:latin typeface="Calibri"/>
                <a:cs typeface="Calibri"/>
              </a:rPr>
              <a:t> de aulas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75808" y="2997279"/>
            <a:ext cx="3429139" cy="427215"/>
          </a:xfrm>
          <a:prstGeom prst="rect">
            <a:avLst/>
          </a:prstGeom>
          <a:solidFill>
            <a:srgbClr val="16A2E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1029369" y="3045653"/>
            <a:ext cx="3415553" cy="3635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bg1"/>
                </a:solidFill>
                <a:latin typeface="Calibri"/>
                <a:cs typeface="Calibri"/>
              </a:rPr>
              <a:t>TEMPO ESTIMADO: 3 HORAS</a:t>
            </a:r>
          </a:p>
        </p:txBody>
      </p:sp>
    </p:spTree>
    <p:extLst>
      <p:ext uri="{BB962C8B-B14F-4D97-AF65-F5344CB8AC3E}">
        <p14:creationId xmlns:p14="http://schemas.microsoft.com/office/powerpoint/2010/main" val="38597814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131245" y="4262044"/>
            <a:ext cx="6956913" cy="2667841"/>
          </a:xfrm>
          <a:prstGeom prst="rect">
            <a:avLst/>
          </a:prstGeom>
          <a:noFill/>
        </p:spPr>
        <p:txBody>
          <a:bodyPr wrap="square" rIns="144000" bIns="3600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BR" sz="1400" b="1" dirty="0"/>
              <a:t>OBSERVAÇÃO:</a:t>
            </a:r>
          </a:p>
          <a:p>
            <a:r>
              <a:rPr lang="pt-BR" sz="1400" dirty="0"/>
              <a:t>Caso sua equipe tenha muitos professores novos, recomendamos encontros para discutir o Projeto Político Pedagógico (PPP) e o currículo de sua escola.</a:t>
            </a:r>
            <a:r>
              <a:rPr lang="en-US" sz="1400" dirty="0"/>
              <a:t> </a:t>
            </a:r>
          </a:p>
          <a:p>
            <a:endParaRPr lang="en-US" sz="1400" dirty="0"/>
          </a:p>
          <a:p>
            <a:r>
              <a:rPr lang="pt-BR" sz="1400" dirty="0"/>
              <a:t>Para a realização da oficina </a:t>
            </a:r>
            <a:r>
              <a:rPr lang="pt-BR" sz="1400" i="1" dirty="0"/>
              <a:t>BNCC na escola / Elaboração de planejamento de aulas</a:t>
            </a:r>
            <a:r>
              <a:rPr lang="pt-BR" sz="1400" dirty="0"/>
              <a:t>, peça que os participantes realizem as seguintes tarefas como preparação para o encontro:</a:t>
            </a:r>
          </a:p>
          <a:p>
            <a:endParaRPr lang="en-US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400" dirty="0"/>
              <a:t>Leitura do texto </a:t>
            </a:r>
            <a:r>
              <a:rPr lang="pt-BR" sz="1400" i="1" dirty="0"/>
              <a:t>BNCC na escola </a:t>
            </a:r>
            <a:r>
              <a:rPr lang="pt-BR" sz="1400" dirty="0"/>
              <a:t>– Revista </a:t>
            </a:r>
            <a:r>
              <a:rPr lang="pt-BR" sz="1400" dirty="0" err="1"/>
              <a:t>Educatrix</a:t>
            </a:r>
            <a:r>
              <a:rPr lang="pt-BR" sz="1400" dirty="0"/>
              <a:t>, nº 14 – 2018, páginas 26 a 31.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400" dirty="0"/>
              <a:t>Estudo do PPP e do currículo da escola, principalmente no que diz respeito à disciplina e ao ano em que o professor atua.</a:t>
            </a:r>
            <a:endParaRPr lang="en-US" sz="1400" dirty="0"/>
          </a:p>
          <a:p>
            <a:endParaRPr lang="pt-BR" sz="1400" dirty="0"/>
          </a:p>
        </p:txBody>
      </p:sp>
      <p:sp>
        <p:nvSpPr>
          <p:cNvPr id="36" name="Title 13"/>
          <p:cNvSpPr txBox="1">
            <a:spLocks/>
          </p:cNvSpPr>
          <p:nvPr/>
        </p:nvSpPr>
        <p:spPr>
          <a:xfrm>
            <a:off x="1029369" y="3791626"/>
            <a:ext cx="9612829" cy="414015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Arial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2400" b="1" cap="none" dirty="0" err="1">
                <a:solidFill>
                  <a:srgbClr val="595959"/>
                </a:solidFill>
                <a:latin typeface="Calibri"/>
                <a:cs typeface="Calibri"/>
              </a:rPr>
              <a:t>Preparação</a:t>
            </a:r>
            <a:r>
              <a:rPr lang="en-US" sz="2400" b="1" cap="none" dirty="0">
                <a:solidFill>
                  <a:srgbClr val="595959"/>
                </a:solidFill>
                <a:latin typeface="Calibri"/>
                <a:cs typeface="Calibri"/>
              </a:rPr>
              <a:t>:</a:t>
            </a:r>
          </a:p>
          <a:p>
            <a:pPr>
              <a:defRPr/>
            </a:pPr>
            <a:endParaRPr lang="en-US" sz="2400" b="1" cap="none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37" name="Snip and Round Single Corner Rectangle 12"/>
          <p:cNvSpPr/>
          <p:nvPr/>
        </p:nvSpPr>
        <p:spPr>
          <a:xfrm rot="10800000">
            <a:off x="-1" y="-13375"/>
            <a:ext cx="12192000" cy="394373"/>
          </a:xfrm>
          <a:custGeom>
            <a:avLst/>
            <a:gdLst/>
            <a:ahLst/>
            <a:cxnLst/>
            <a:rect l="l" t="t" r="r" b="b"/>
            <a:pathLst>
              <a:path w="11183671" h="394373">
                <a:moveTo>
                  <a:pt x="11183671" y="394373"/>
                </a:moveTo>
                <a:lnTo>
                  <a:pt x="3042304" y="394373"/>
                </a:lnTo>
                <a:lnTo>
                  <a:pt x="622618" y="394373"/>
                </a:lnTo>
                <a:lnTo>
                  <a:pt x="0" y="394373"/>
                </a:lnTo>
                <a:lnTo>
                  <a:pt x="0" y="197187"/>
                </a:lnTo>
                <a:cubicBezTo>
                  <a:pt x="0" y="88284"/>
                  <a:pt x="88284" y="0"/>
                  <a:pt x="197187" y="0"/>
                </a:cubicBezTo>
                <a:lnTo>
                  <a:pt x="3042304" y="0"/>
                </a:lnTo>
                <a:lnTo>
                  <a:pt x="3042304" y="6684"/>
                </a:lnTo>
                <a:lnTo>
                  <a:pt x="11183671" y="6684"/>
                </a:lnTo>
                <a:close/>
              </a:path>
            </a:pathLst>
          </a:custGeom>
          <a:solidFill>
            <a:srgbClr val="00A1E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pic>
        <p:nvPicPr>
          <p:cNvPr id="38" name="Imagen 1" descr="grafismo-cap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67" y="-66840"/>
            <a:ext cx="1042736" cy="96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Imagen 3" descr="logo-modern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7555" y="6742226"/>
            <a:ext cx="1804402" cy="48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itle 1"/>
          <p:cNvSpPr txBox="1">
            <a:spLocks/>
          </p:cNvSpPr>
          <p:nvPr/>
        </p:nvSpPr>
        <p:spPr>
          <a:xfrm>
            <a:off x="1029371" y="1236996"/>
            <a:ext cx="5110163" cy="3635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rgbClr val="00A1E4"/>
                </a:solidFill>
                <a:latin typeface="Calibri"/>
                <a:cs typeface="Calibri"/>
              </a:rPr>
              <a:t>OFICINA</a:t>
            </a:r>
            <a:endParaRPr lang="en-US" sz="3600" dirty="0">
              <a:solidFill>
                <a:srgbClr val="00A1E4"/>
              </a:solidFill>
              <a:latin typeface="Calibri"/>
              <a:cs typeface="Calibri"/>
            </a:endParaRPr>
          </a:p>
        </p:txBody>
      </p:sp>
      <p:sp>
        <p:nvSpPr>
          <p:cNvPr id="46" name="Title 13"/>
          <p:cNvSpPr txBox="1">
            <a:spLocks/>
          </p:cNvSpPr>
          <p:nvPr/>
        </p:nvSpPr>
        <p:spPr>
          <a:xfrm>
            <a:off x="1029369" y="1551638"/>
            <a:ext cx="8345665" cy="1583176"/>
          </a:xfrm>
          <a:prstGeom prst="rect">
            <a:avLst/>
          </a:prstGeom>
        </p:spPr>
        <p:txBody>
          <a:bodyPr rtlCol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Arial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r>
              <a:rPr lang="en-US" sz="4800" b="1" cap="none" dirty="0">
                <a:solidFill>
                  <a:srgbClr val="595959"/>
                </a:solidFill>
                <a:latin typeface="Calibri"/>
                <a:cs typeface="Calibri"/>
              </a:rPr>
              <a:t>BNCC </a:t>
            </a:r>
            <a:r>
              <a:rPr lang="en-US" sz="4800" b="1" cap="none" dirty="0" err="1">
                <a:solidFill>
                  <a:srgbClr val="595959"/>
                </a:solidFill>
                <a:latin typeface="Calibri"/>
                <a:cs typeface="Calibri"/>
              </a:rPr>
              <a:t>na</a:t>
            </a:r>
            <a:r>
              <a:rPr lang="en-US" sz="4800" b="1" cap="none" dirty="0">
                <a:solidFill>
                  <a:srgbClr val="595959"/>
                </a:solidFill>
                <a:latin typeface="Calibri"/>
                <a:cs typeface="Calibri"/>
              </a:rPr>
              <a:t> </a:t>
            </a:r>
            <a:r>
              <a:rPr lang="en-US" sz="4800" b="1" cap="none" dirty="0" err="1">
                <a:solidFill>
                  <a:srgbClr val="595959"/>
                </a:solidFill>
                <a:latin typeface="Calibri"/>
                <a:cs typeface="Calibri"/>
              </a:rPr>
              <a:t>escola</a:t>
            </a:r>
            <a:r>
              <a:rPr lang="en-US" sz="4800" b="1" cap="none" dirty="0">
                <a:solidFill>
                  <a:srgbClr val="595959"/>
                </a:solidFill>
                <a:latin typeface="Calibri"/>
                <a:cs typeface="Calibri"/>
              </a:rPr>
              <a:t> / </a:t>
            </a:r>
            <a:r>
              <a:rPr lang="en-US" sz="4800" b="1" cap="none" dirty="0" err="1">
                <a:solidFill>
                  <a:srgbClr val="595959"/>
                </a:solidFill>
                <a:latin typeface="Calibri"/>
                <a:cs typeface="Calibri"/>
              </a:rPr>
              <a:t>Elaboração</a:t>
            </a:r>
            <a:r>
              <a:rPr lang="en-US" sz="4800" b="1" cap="none" dirty="0">
                <a:solidFill>
                  <a:srgbClr val="595959"/>
                </a:solidFill>
                <a:latin typeface="Calibri"/>
                <a:cs typeface="Calibri"/>
              </a:rPr>
              <a:t> </a:t>
            </a:r>
            <a:br>
              <a:rPr lang="en-US" sz="4800" b="1" cap="none" dirty="0">
                <a:solidFill>
                  <a:srgbClr val="595959"/>
                </a:solidFill>
                <a:latin typeface="Calibri"/>
                <a:cs typeface="Calibri"/>
              </a:rPr>
            </a:br>
            <a:r>
              <a:rPr lang="en-US" sz="4800" b="1" cap="none" dirty="0">
                <a:solidFill>
                  <a:srgbClr val="595959"/>
                </a:solidFill>
                <a:latin typeface="Calibri"/>
                <a:cs typeface="Calibri"/>
              </a:rPr>
              <a:t>de </a:t>
            </a:r>
            <a:r>
              <a:rPr lang="en-US" sz="4800" b="1" cap="none" dirty="0" err="1">
                <a:solidFill>
                  <a:srgbClr val="595959"/>
                </a:solidFill>
                <a:latin typeface="Calibri"/>
                <a:cs typeface="Calibri"/>
              </a:rPr>
              <a:t>planejamento</a:t>
            </a:r>
            <a:r>
              <a:rPr lang="en-US" sz="4800" b="1" cap="none" dirty="0">
                <a:solidFill>
                  <a:srgbClr val="595959"/>
                </a:solidFill>
                <a:latin typeface="Calibri"/>
                <a:cs typeface="Calibri"/>
              </a:rPr>
              <a:t> de </a:t>
            </a:r>
            <a:r>
              <a:rPr lang="en-US" sz="4800" b="1" cap="none" dirty="0" err="1">
                <a:solidFill>
                  <a:srgbClr val="595959"/>
                </a:solidFill>
                <a:latin typeface="Calibri"/>
                <a:cs typeface="Calibri"/>
              </a:rPr>
              <a:t>aulas</a:t>
            </a:r>
            <a:endParaRPr lang="en-US" sz="4800" b="1" cap="none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31245" y="3308008"/>
            <a:ext cx="3429139" cy="427215"/>
          </a:xfrm>
          <a:prstGeom prst="rect">
            <a:avLst/>
          </a:prstGeom>
          <a:solidFill>
            <a:srgbClr val="16A2E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itle 1"/>
          <p:cNvSpPr txBox="1">
            <a:spLocks/>
          </p:cNvSpPr>
          <p:nvPr/>
        </p:nvSpPr>
        <p:spPr>
          <a:xfrm>
            <a:off x="1167923" y="3326881"/>
            <a:ext cx="3415553" cy="363537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bg1"/>
                </a:solidFill>
                <a:latin typeface="Calibri"/>
                <a:cs typeface="Calibri"/>
              </a:rPr>
              <a:t>TEMPO ESTIMADO: 3 HORAS</a:t>
            </a:r>
          </a:p>
        </p:txBody>
      </p:sp>
    </p:spTree>
    <p:extLst>
      <p:ext uri="{BB962C8B-B14F-4D97-AF65-F5344CB8AC3E}">
        <p14:creationId xmlns:p14="http://schemas.microsoft.com/office/powerpoint/2010/main" val="26326778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</TotalTime>
  <Words>1544</Words>
  <Application>Microsoft Macintosh PowerPoint</Application>
  <PresentationFormat>Custom</PresentationFormat>
  <Paragraphs>118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ＭＳ Ｐゴシック</vt:lpstr>
      <vt:lpstr>Arial</vt:lpstr>
      <vt:lpstr>Calibri</vt:lpstr>
      <vt:lpstr>Calibri Light</vt:lpstr>
      <vt:lpstr>Tema do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Aprendizagem baseada em projetos</dc:title>
  <dc:creator>Tassia Cobo</dc:creator>
  <cp:lastModifiedBy>Microsoft Office User</cp:lastModifiedBy>
  <cp:revision>90</cp:revision>
  <dcterms:created xsi:type="dcterms:W3CDTF">2018-09-17T20:46:12Z</dcterms:created>
  <dcterms:modified xsi:type="dcterms:W3CDTF">2018-10-24T23:34:17Z</dcterms:modified>
</cp:coreProperties>
</file>